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tif" ContentType="image/t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88"/>
  </p:notesMasterIdLst>
  <p:sldIdLst>
    <p:sldId id="256" r:id="rId4"/>
    <p:sldId id="787" r:id="rId5"/>
    <p:sldId id="896" r:id="rId6"/>
    <p:sldId id="897" r:id="rId7"/>
    <p:sldId id="737" r:id="rId8"/>
    <p:sldId id="792" r:id="rId9"/>
    <p:sldId id="793" r:id="rId10"/>
    <p:sldId id="794" r:id="rId11"/>
    <p:sldId id="795" r:id="rId12"/>
    <p:sldId id="796" r:id="rId13"/>
    <p:sldId id="797" r:id="rId14"/>
    <p:sldId id="798" r:id="rId15"/>
    <p:sldId id="799" r:id="rId16"/>
    <p:sldId id="844" r:id="rId17"/>
    <p:sldId id="845" r:id="rId18"/>
    <p:sldId id="800" r:id="rId19"/>
    <p:sldId id="801" r:id="rId20"/>
    <p:sldId id="802" r:id="rId21"/>
    <p:sldId id="842" r:id="rId22"/>
    <p:sldId id="843" r:id="rId23"/>
    <p:sldId id="803" r:id="rId24"/>
    <p:sldId id="898" r:id="rId25"/>
    <p:sldId id="899" r:id="rId26"/>
    <p:sldId id="840" r:id="rId27"/>
    <p:sldId id="839" r:id="rId28"/>
    <p:sldId id="807" r:id="rId29"/>
    <p:sldId id="808" r:id="rId30"/>
    <p:sldId id="809" r:id="rId31"/>
    <p:sldId id="810" r:id="rId32"/>
    <p:sldId id="811" r:id="rId33"/>
    <p:sldId id="846" r:id="rId34"/>
    <p:sldId id="812" r:id="rId35"/>
    <p:sldId id="813" r:id="rId36"/>
    <p:sldId id="814" r:id="rId37"/>
    <p:sldId id="815" r:id="rId38"/>
    <p:sldId id="789" r:id="rId39"/>
    <p:sldId id="788" r:id="rId40"/>
    <p:sldId id="847" r:id="rId41"/>
    <p:sldId id="849" r:id="rId42"/>
    <p:sldId id="850" r:id="rId43"/>
    <p:sldId id="851" r:id="rId44"/>
    <p:sldId id="852" r:id="rId45"/>
    <p:sldId id="832" r:id="rId46"/>
    <p:sldId id="781" r:id="rId47"/>
    <p:sldId id="775" r:id="rId48"/>
    <p:sldId id="776" r:id="rId49"/>
    <p:sldId id="949" r:id="rId50"/>
    <p:sldId id="929" r:id="rId51"/>
    <p:sldId id="900" r:id="rId52"/>
    <p:sldId id="901" r:id="rId53"/>
    <p:sldId id="902" r:id="rId54"/>
    <p:sldId id="903" r:id="rId55"/>
    <p:sldId id="904" r:id="rId56"/>
    <p:sldId id="905" r:id="rId57"/>
    <p:sldId id="906" r:id="rId58"/>
    <p:sldId id="907" r:id="rId59"/>
    <p:sldId id="908" r:id="rId60"/>
    <p:sldId id="909" r:id="rId61"/>
    <p:sldId id="910" r:id="rId62"/>
    <p:sldId id="911" r:id="rId63"/>
    <p:sldId id="912" r:id="rId64"/>
    <p:sldId id="913" r:id="rId65"/>
    <p:sldId id="916" r:id="rId66"/>
    <p:sldId id="917" r:id="rId67"/>
    <p:sldId id="919" r:id="rId68"/>
    <p:sldId id="920" r:id="rId69"/>
    <p:sldId id="925" r:id="rId70"/>
    <p:sldId id="926" r:id="rId71"/>
    <p:sldId id="940" r:id="rId72"/>
    <p:sldId id="833" r:id="rId73"/>
    <p:sldId id="834" r:id="rId74"/>
    <p:sldId id="835" r:id="rId75"/>
    <p:sldId id="837" r:id="rId76"/>
    <p:sldId id="930" r:id="rId77"/>
    <p:sldId id="932" r:id="rId78"/>
    <p:sldId id="939" r:id="rId79"/>
    <p:sldId id="941" r:id="rId80"/>
    <p:sldId id="942" r:id="rId81"/>
    <p:sldId id="943" r:id="rId82"/>
    <p:sldId id="944" r:id="rId83"/>
    <p:sldId id="945" r:id="rId84"/>
    <p:sldId id="946" r:id="rId85"/>
    <p:sldId id="947" r:id="rId86"/>
    <p:sldId id="948" r:id="rId87"/>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99"/>
    <a:srgbClr val="DBF4D5"/>
    <a:srgbClr val="1F1EF1"/>
    <a:srgbClr val="CFF1C4"/>
    <a:srgbClr val="C3D5C2"/>
    <a:srgbClr val="106FAA"/>
    <a:srgbClr val="C2ECBB"/>
    <a:srgbClr val="A7C5EF"/>
    <a:srgbClr val="F3BEB7"/>
    <a:srgbClr val="307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73"/>
    <p:restoredTop sz="73679" autoAdjust="0"/>
  </p:normalViewPr>
  <p:slideViewPr>
    <p:cSldViewPr snapToGrid="0">
      <p:cViewPr>
        <p:scale>
          <a:sx n="71" d="100"/>
          <a:sy n="71" d="100"/>
        </p:scale>
        <p:origin x="976" y="14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notesMaster" Target="notesMasters/notesMaster1.xml"/><Relationship Id="rId8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2020/12/14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 Id="rId3" Type="http://schemas.openxmlformats.org/officeDocument/2006/relationships/hyperlink" Target="http://arxiv.org/abs/1311.2524"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14</a:t>
            </a:fld>
            <a:endParaRPr lang="zh-CN" altLang="en-US"/>
          </a:p>
        </p:txBody>
      </p:sp>
    </p:spTree>
    <p:extLst>
      <p:ext uri="{BB962C8B-B14F-4D97-AF65-F5344CB8AC3E}">
        <p14:creationId xmlns:p14="http://schemas.microsoft.com/office/powerpoint/2010/main" val="1819854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54</a:t>
            </a:fld>
            <a:endParaRPr lang="zh-CN" altLang="en-US"/>
          </a:p>
        </p:txBody>
      </p:sp>
    </p:spTree>
    <p:extLst>
      <p:ext uri="{BB962C8B-B14F-4D97-AF65-F5344CB8AC3E}">
        <p14:creationId xmlns:p14="http://schemas.microsoft.com/office/powerpoint/2010/main" val="1301631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65</a:t>
            </a:fld>
            <a:endParaRPr lang="zh-CN" altLang="en-US"/>
          </a:p>
        </p:txBody>
      </p:sp>
    </p:spTree>
    <p:extLst>
      <p:ext uri="{BB962C8B-B14F-4D97-AF65-F5344CB8AC3E}">
        <p14:creationId xmlns:p14="http://schemas.microsoft.com/office/powerpoint/2010/main" val="185369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69</a:t>
            </a:fld>
            <a:endParaRPr lang="zh-CN" altLang="en-US"/>
          </a:p>
        </p:txBody>
      </p:sp>
    </p:spTree>
    <p:extLst>
      <p:ext uri="{BB962C8B-B14F-4D97-AF65-F5344CB8AC3E}">
        <p14:creationId xmlns:p14="http://schemas.microsoft.com/office/powerpoint/2010/main" val="1615976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www.jianshu.com</a:t>
            </a:r>
            <a:r>
              <a:rPr kumimoji="1" lang="en-US" altLang="zh-CN" smtClean="0"/>
              <a:t>/p/dcec3f07d3b5</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71</a:t>
            </a:fld>
            <a:endParaRPr lang="zh-CN" altLang="en-US"/>
          </a:p>
        </p:txBody>
      </p:sp>
    </p:spTree>
    <p:extLst>
      <p:ext uri="{BB962C8B-B14F-4D97-AF65-F5344CB8AC3E}">
        <p14:creationId xmlns:p14="http://schemas.microsoft.com/office/powerpoint/2010/main" val="260460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solidFill>
                  <a:srgbClr val="575651"/>
                </a:solidFill>
                <a:latin typeface="Roboto"/>
              </a:rPr>
              <a:t>The color/grayscale features are clustered because the </a:t>
            </a:r>
            <a:r>
              <a:rPr lang="en-US" altLang="zh-TW" sz="1200" dirty="0" err="1">
                <a:solidFill>
                  <a:srgbClr val="575651"/>
                </a:solidFill>
                <a:latin typeface="Roboto"/>
              </a:rPr>
              <a:t>AlexNet</a:t>
            </a:r>
            <a:r>
              <a:rPr lang="en-US" altLang="zh-TW" sz="1200" dirty="0">
                <a:solidFill>
                  <a:srgbClr val="575651"/>
                </a:solidFill>
                <a:latin typeface="Roboto"/>
              </a:rPr>
              <a:t> contains two separate streams of processing, and an apparent consequence of this architecture is that one stream develops high-frequency grayscale features and the other low-frequency color features</a:t>
            </a:r>
          </a:p>
          <a:p>
            <a:endParaRPr lang="en-US" altLang="zh-TW" sz="1200" dirty="0">
              <a:solidFill>
                <a:srgbClr val="575651"/>
              </a:solidFill>
              <a:latin typeface="Roboto"/>
            </a:endParaRPr>
          </a:p>
          <a:p>
            <a:endParaRPr lang="en-US" altLang="zh-TW" sz="1200" dirty="0">
              <a:solidFill>
                <a:srgbClr val="57565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575651"/>
                </a:solidFill>
                <a:latin typeface="Roboto"/>
              </a:rPr>
              <a:t>Typical-looking filters on the first CONV layer (left), and the 2nd CONV layer (right) of a trained </a:t>
            </a:r>
            <a:r>
              <a:rPr lang="en-US" altLang="zh-TW" sz="1200" dirty="0" err="1">
                <a:solidFill>
                  <a:srgbClr val="575651"/>
                </a:solidFill>
                <a:latin typeface="Roboto"/>
              </a:rPr>
              <a:t>AlexNet</a:t>
            </a:r>
            <a:r>
              <a:rPr lang="en-US" altLang="zh-TW" sz="1200" dirty="0">
                <a:solidFill>
                  <a:srgbClr val="575651"/>
                </a:solidFill>
                <a:latin typeface="Roboto"/>
              </a:rPr>
              <a:t>. Notice that the first-layer weights are very nice and smooth, indicating nicely converged network.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8EF9E8A1-852F-4483-B97B-027903F81BE5}" type="slidenum">
              <a:rPr lang="zh-TW" altLang="en-US" smtClean="0"/>
              <a:t>79</a:t>
            </a:fld>
            <a:endParaRPr lang="zh-TW" altLang="en-US"/>
          </a:p>
        </p:txBody>
      </p:sp>
    </p:spTree>
    <p:extLst>
      <p:ext uri="{BB962C8B-B14F-4D97-AF65-F5344CB8AC3E}">
        <p14:creationId xmlns:p14="http://schemas.microsoft.com/office/powerpoint/2010/main" val="861187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575651"/>
                </a:solidFill>
                <a:latin typeface="Roboto"/>
              </a:rPr>
              <a:t>From “</a:t>
            </a:r>
            <a:r>
              <a:rPr lang="en-US" altLang="zh-TW" sz="1200" b="0" i="0" kern="1200" dirty="0" err="1">
                <a:solidFill>
                  <a:schemeClr val="tx1"/>
                </a:solidFill>
                <a:effectLst/>
                <a:latin typeface="+mn-lt"/>
                <a:ea typeface="+mn-ea"/>
                <a:cs typeface="+mn-cs"/>
              </a:rPr>
              <a:t>rcnn</a:t>
            </a:r>
            <a:r>
              <a:rPr lang="en-US" altLang="zh-TW" sz="1200" b="0" i="0" kern="1200" dirty="0">
                <a:solidFill>
                  <a:schemeClr val="tx1"/>
                </a:solidFill>
                <a:effectLst/>
                <a:latin typeface="+mn-lt"/>
                <a:ea typeface="+mn-ea"/>
                <a:cs typeface="+mn-cs"/>
              </a:rPr>
              <a:t>”</a:t>
            </a:r>
            <a:endParaRPr lang="en-US" altLang="zh-TW" sz="1200" dirty="0">
              <a:solidFill>
                <a:srgbClr val="57565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57565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Maximally activating images for some POOL5 (5th pool layer) neurons of an </a:t>
            </a:r>
            <a:r>
              <a:rPr lang="en-US" altLang="zh-CN" sz="1200" b="0" i="0" kern="1200" dirty="0" err="1" smtClean="0">
                <a:solidFill>
                  <a:schemeClr val="tx1"/>
                </a:solidFill>
                <a:effectLst/>
                <a:latin typeface="+mn-lt"/>
                <a:ea typeface="+mn-ea"/>
                <a:cs typeface="+mn-cs"/>
              </a:rPr>
              <a:t>AlexNet</a:t>
            </a:r>
            <a:r>
              <a:rPr lang="en-US" altLang="zh-CN" sz="1200" b="0" i="0" kern="1200" dirty="0" smtClean="0">
                <a:solidFill>
                  <a:schemeClr val="tx1"/>
                </a:solidFill>
                <a:effectLst/>
                <a:latin typeface="+mn-lt"/>
                <a:ea typeface="+mn-ea"/>
                <a:cs typeface="+mn-cs"/>
              </a:rPr>
              <a:t>. The activation values and the receptive field of the particular neuron are shown in white. (In particular, note that the POOL5 neurons are a function of a relatively large portion of the input image!) It can be seen that some neurons are responsive to upper bodies, text, or specular 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CN" sz="1200" b="0" i="0" kern="1200" dirty="0" smtClean="0">
                <a:solidFill>
                  <a:schemeClr val="tx1"/>
                </a:solidFill>
                <a:effectLst/>
                <a:latin typeface="+mn-lt"/>
                <a:ea typeface="+mn-ea"/>
                <a:cs typeface="+mn-cs"/>
              </a:rPr>
              <a:t>Retrieving images that maximally activate a neuron</a:t>
            </a:r>
          </a:p>
          <a:p>
            <a:r>
              <a:rPr lang="en-US" altLang="zh-CN" sz="1200" b="0" i="0" kern="1200" dirty="0" smtClean="0">
                <a:solidFill>
                  <a:schemeClr val="tx1"/>
                </a:solidFill>
                <a:effectLst/>
                <a:latin typeface="+mn-lt"/>
                <a:ea typeface="+mn-ea"/>
                <a:cs typeface="+mn-cs"/>
              </a:rPr>
              <a:t>Another visualization technique is to take a large dataset of images, feed them through the network and keep track of which images maximally activate some neuron. We can then visualize the images to get an understanding of what the neuron is looking for in its receptive field. One such visualization (among others) is shown in </a:t>
            </a:r>
            <a:r>
              <a:rPr lang="en-US" altLang="zh-CN" sz="1200" b="0" i="0" u="none" strike="noStrike" kern="1200" dirty="0" smtClean="0">
                <a:solidFill>
                  <a:schemeClr val="tx1"/>
                </a:solidFill>
                <a:effectLst/>
                <a:latin typeface="+mn-lt"/>
                <a:ea typeface="+mn-ea"/>
                <a:cs typeface="+mn-cs"/>
                <a:hlinkClick r:id="rId3"/>
              </a:rPr>
              <a:t>Rich feature hierarchies for accurate object detection and semantic segmentation</a:t>
            </a:r>
            <a:r>
              <a:rPr lang="en-US" altLang="zh-CN" sz="1200" b="0" i="0" kern="1200" dirty="0" smtClean="0">
                <a:solidFill>
                  <a:schemeClr val="tx1"/>
                </a:solidFill>
                <a:effectLst/>
                <a:latin typeface="+mn-lt"/>
                <a:ea typeface="+mn-ea"/>
                <a:cs typeface="+mn-cs"/>
              </a:rPr>
              <a:t> by Ross </a:t>
            </a:r>
            <a:r>
              <a:rPr lang="en-US" altLang="zh-CN" sz="1200" b="0" i="0" kern="1200" dirty="0" err="1" smtClean="0">
                <a:solidFill>
                  <a:schemeClr val="tx1"/>
                </a:solidFill>
                <a:effectLst/>
                <a:latin typeface="+mn-lt"/>
                <a:ea typeface="+mn-ea"/>
                <a:cs typeface="+mn-cs"/>
              </a:rPr>
              <a:t>Girshick</a:t>
            </a:r>
            <a:r>
              <a:rPr lang="en-US" altLang="zh-CN" sz="1200" b="0" i="0" kern="1200" dirty="0" smtClean="0">
                <a:solidFill>
                  <a:schemeClr val="tx1"/>
                </a:solidFill>
                <a:effectLst/>
                <a:latin typeface="+mn-lt"/>
                <a:ea typeface="+mn-ea"/>
                <a:cs typeface="+mn-cs"/>
              </a:rPr>
              <a:t> et al.:</a:t>
            </a:r>
          </a:p>
          <a:p>
            <a:endParaRPr lang="zh-TW" altLang="en-US" dirty="0"/>
          </a:p>
        </p:txBody>
      </p:sp>
      <p:sp>
        <p:nvSpPr>
          <p:cNvPr id="4" name="投影片編號版面配置區 3"/>
          <p:cNvSpPr>
            <a:spLocks noGrp="1"/>
          </p:cNvSpPr>
          <p:nvPr>
            <p:ph type="sldNum" sz="quarter" idx="10"/>
          </p:nvPr>
        </p:nvSpPr>
        <p:spPr/>
        <p:txBody>
          <a:bodyPr/>
          <a:lstStyle/>
          <a:p>
            <a:fld id="{8EF9E8A1-852F-4483-B97B-027903F81BE5}" type="slidenum">
              <a:rPr lang="zh-TW" altLang="en-US" smtClean="0"/>
              <a:t>80</a:t>
            </a:fld>
            <a:endParaRPr lang="zh-TW" altLang="en-US"/>
          </a:p>
        </p:txBody>
      </p:sp>
    </p:spTree>
    <p:extLst>
      <p:ext uri="{BB962C8B-B14F-4D97-AF65-F5344CB8AC3E}">
        <p14:creationId xmlns:p14="http://schemas.microsoft.com/office/powerpoint/2010/main" val="35898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15</a:t>
            </a:fld>
            <a:endParaRPr lang="zh-CN" altLang="en-US"/>
          </a:p>
        </p:txBody>
      </p:sp>
    </p:spTree>
    <p:extLst>
      <p:ext uri="{BB962C8B-B14F-4D97-AF65-F5344CB8AC3E}">
        <p14:creationId xmlns:p14="http://schemas.microsoft.com/office/powerpoint/2010/main" val="700623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rgbClr val="09405E"/>
                </a:solidFill>
                <a:latin typeface="Microsoft YaHei" charset="-122"/>
                <a:ea typeface="Microsoft YaHei" charset="-122"/>
                <a:cs typeface="Microsoft YaHei" charset="-122"/>
              </a:rPr>
              <a:t>输入通道数目</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24</a:t>
            </a:fld>
            <a:endParaRPr lang="zh-CN" altLang="en-US"/>
          </a:p>
        </p:txBody>
      </p:sp>
    </p:spTree>
    <p:extLst>
      <p:ext uri="{BB962C8B-B14F-4D97-AF65-F5344CB8AC3E}">
        <p14:creationId xmlns:p14="http://schemas.microsoft.com/office/powerpoint/2010/main" val="99266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32</a:t>
            </a:fld>
            <a:endParaRPr lang="zh-TW" altLang="en-US"/>
          </a:p>
        </p:txBody>
      </p:sp>
    </p:spTree>
    <p:extLst>
      <p:ext uri="{BB962C8B-B14F-4D97-AF65-F5344CB8AC3E}">
        <p14:creationId xmlns:p14="http://schemas.microsoft.com/office/powerpoint/2010/main" val="1404487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Very good example for </a:t>
            </a:r>
            <a:r>
              <a:rPr lang="en-US" altLang="zh-TW" dirty="0" err="1"/>
              <a:t>desing</a:t>
            </a:r>
            <a:r>
              <a:rPr lang="en-US" altLang="zh-TW" dirty="0"/>
              <a:t> your network</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40</a:t>
            </a:fld>
            <a:endParaRPr lang="zh-TW" altLang="en-US"/>
          </a:p>
        </p:txBody>
      </p:sp>
    </p:spTree>
    <p:extLst>
      <p:ext uri="{BB962C8B-B14F-4D97-AF65-F5344CB8AC3E}">
        <p14:creationId xmlns:p14="http://schemas.microsoft.com/office/powerpoint/2010/main" val="204388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www.jefkine.com</a:t>
            </a:r>
            <a:r>
              <a:rPr kumimoji="1" lang="en-US" altLang="zh-CN" dirty="0" smtClean="0"/>
              <a:t>/general/2016/09/05/backpropagation-in-convolutional-neural-networks/</a:t>
            </a:r>
          </a:p>
          <a:p>
            <a:endParaRPr kumimoji="1" lang="en-US" altLang="zh-CN" dirty="0" smtClean="0"/>
          </a:p>
          <a:p>
            <a:r>
              <a:rPr kumimoji="1" lang="zh-CN" altLang="en-US" dirty="0" smtClean="0"/>
              <a:t>反卷积</a:t>
            </a:r>
            <a:r>
              <a:rPr kumimoji="1" lang="en-US" altLang="zh-CN" dirty="0" smtClean="0"/>
              <a:t>/</a:t>
            </a:r>
            <a:r>
              <a:rPr kumimoji="1" lang="zh-CN" altLang="en-US" smtClean="0"/>
              <a:t>转置卷积</a:t>
            </a:r>
            <a:endParaRPr kumimoji="1" lang="en-US" altLang="zh-CN" dirty="0" smtClean="0"/>
          </a:p>
          <a:p>
            <a:r>
              <a:rPr kumimoji="1" lang="en-US" altLang="zh-CN" dirty="0" smtClean="0"/>
              <a:t>https://</a:t>
            </a:r>
            <a:r>
              <a:rPr kumimoji="1" lang="en-US" altLang="zh-CN" dirty="0" err="1" smtClean="0"/>
              <a:t>medium.com</a:t>
            </a:r>
            <a:r>
              <a:rPr kumimoji="1" lang="en-US" altLang="zh-CN" dirty="0" smtClean="0"/>
              <a:t>/apache-</a:t>
            </a:r>
            <a:r>
              <a:rPr kumimoji="1" lang="en-US" altLang="zh-CN" dirty="0" err="1" smtClean="0"/>
              <a:t>mxnet</a:t>
            </a:r>
            <a:r>
              <a:rPr kumimoji="1" lang="en-US" altLang="zh-CN" dirty="0" smtClean="0"/>
              <a:t>/transposed-convolutions-explained-with-ms-excel-52d13030c7e8</a:t>
            </a:r>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44</a:t>
            </a:fld>
            <a:endParaRPr lang="zh-CN" altLang="en-US"/>
          </a:p>
        </p:txBody>
      </p:sp>
    </p:spTree>
    <p:extLst>
      <p:ext uri="{BB962C8B-B14F-4D97-AF65-F5344CB8AC3E}">
        <p14:creationId xmlns:p14="http://schemas.microsoft.com/office/powerpoint/2010/main" val="171127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45</a:t>
            </a:fld>
            <a:endParaRPr lang="zh-CN" altLang="en-US"/>
          </a:p>
        </p:txBody>
      </p:sp>
    </p:spTree>
    <p:extLst>
      <p:ext uri="{BB962C8B-B14F-4D97-AF65-F5344CB8AC3E}">
        <p14:creationId xmlns:p14="http://schemas.microsoft.com/office/powerpoint/2010/main" val="757339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err="1" smtClean="0"/>
              <a:t>AlexNet</a:t>
            </a:r>
            <a:r>
              <a:rPr lang="en-US" altLang="ja-JP" dirty="0" smtClean="0"/>
              <a:t>: </a:t>
            </a:r>
            <a:r>
              <a:rPr lang="ja-JP" altLang="en-US" dirty="0" smtClean="0"/>
              <a:t>在两个隐含层之后应用丢弃法</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49</a:t>
            </a:fld>
            <a:endParaRPr lang="zh-CN" altLang="en-US"/>
          </a:p>
        </p:txBody>
      </p:sp>
    </p:spTree>
    <p:extLst>
      <p:ext uri="{BB962C8B-B14F-4D97-AF65-F5344CB8AC3E}">
        <p14:creationId xmlns:p14="http://schemas.microsoft.com/office/powerpoint/2010/main" val="2079976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52</a:t>
            </a:fld>
            <a:endParaRPr lang="zh-CN" altLang="en-US"/>
          </a:p>
        </p:txBody>
      </p:sp>
    </p:spTree>
    <p:extLst>
      <p:ext uri="{BB962C8B-B14F-4D97-AF65-F5344CB8AC3E}">
        <p14:creationId xmlns:p14="http://schemas.microsoft.com/office/powerpoint/2010/main" val="54983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411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4D3A1796-FE4F-4CE2-AA60-E861BA6E0949}" type="datetimeFigureOut">
              <a:rPr lang="zh-TW" altLang="en-US" smtClean="0"/>
              <a:t>2020/12/14</a:t>
            </a:fld>
            <a:endParaRPr lang="zh-TW"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2904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xfrm>
            <a:off x="429015" y="153248"/>
            <a:ext cx="10940407" cy="727657"/>
          </a:xfrm>
          <a:prstGeom prst="rect">
            <a:avLst/>
          </a:prstGeom>
        </p:spPr>
        <p:txBody>
          <a:bodyPr/>
          <a:lstStyle/>
          <a:p>
            <a:r>
              <a:t>Title Text</a:t>
            </a:r>
          </a:p>
        </p:txBody>
      </p:sp>
      <p:sp>
        <p:nvSpPr>
          <p:cNvPr id="24" name="Body Level One…"/>
          <p:cNvSpPr txBox="1">
            <a:spLocks noGrp="1"/>
          </p:cNvSpPr>
          <p:nvPr>
            <p:ph type="body" idx="1"/>
          </p:nvPr>
        </p:nvSpPr>
        <p:spPr>
          <a:xfrm>
            <a:off x="454123" y="1345775"/>
            <a:ext cx="10940405" cy="473857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161043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18"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119"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088762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Section Header 1">
    <p:spTree>
      <p:nvGrpSpPr>
        <p:cNvPr id="1" name=""/>
        <p:cNvGrpSpPr/>
        <p:nvPr/>
      </p:nvGrpSpPr>
      <p:grpSpPr>
        <a:xfrm>
          <a:off x="0" y="0"/>
          <a:ext cx="0" cy="0"/>
          <a:chOff x="0" y="0"/>
          <a:chExt cx="0" cy="0"/>
        </a:xfrm>
      </p:grpSpPr>
      <p:sp>
        <p:nvSpPr>
          <p:cNvPr id="42" name="Title Text"/>
          <p:cNvSpPr txBox="1">
            <a:spLocks noGrp="1"/>
          </p:cNvSpPr>
          <p:nvPr>
            <p:ph type="title"/>
          </p:nvPr>
        </p:nvSpPr>
        <p:spPr>
          <a:xfrm>
            <a:off x="528525" y="2625603"/>
            <a:ext cx="10363201" cy="1240141"/>
          </a:xfrm>
          <a:prstGeom prst="rect">
            <a:avLst/>
          </a:prstGeom>
        </p:spPr>
        <p:txBody>
          <a:bodyPr anchor="ctr"/>
          <a:lstStyle>
            <a:lvl1pPr>
              <a:defRPr sz="5333"/>
            </a:lvl1pPr>
          </a:lstStyle>
          <a:p>
            <a:r>
              <a:t>Title Text</a:t>
            </a:r>
          </a:p>
        </p:txBody>
      </p:sp>
      <p:pic>
        <p:nvPicPr>
          <p:cNvPr id="43"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44"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738105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2" name="Rectangle"/>
          <p:cNvSpPr>
            <a:spLocks noGrp="1"/>
          </p:cNvSpPr>
          <p:nvPr>
            <p:ph type="body" sz="quarter" idx="13"/>
          </p:nvPr>
        </p:nvSpPr>
        <p:spPr>
          <a:xfrm>
            <a:off x="650531" y="5151696"/>
            <a:ext cx="4910668" cy="493185"/>
          </a:xfrm>
          <a:prstGeom prst="rect">
            <a:avLst/>
          </a:prstGeom>
        </p:spPr>
        <p:txBody>
          <a:bodyPr/>
          <a:lstStyle>
            <a:lvl1pPr marL="0" indent="0">
              <a:spcBef>
                <a:spcPts val="1200"/>
              </a:spcBef>
              <a:buSzTx/>
              <a:buNone/>
              <a:defRPr sz="4000" b="1">
                <a:solidFill>
                  <a:schemeClr val="accent6"/>
                </a:solidFill>
              </a:defRPr>
            </a:lvl1pPr>
          </a:lstStyle>
          <a:p>
            <a:pPr marL="0" indent="0">
              <a:spcBef>
                <a:spcPts val="900"/>
              </a:spcBef>
              <a:buSzTx/>
              <a:buNone/>
              <a:defRPr sz="4000" b="1">
                <a:solidFill>
                  <a:schemeClr val="accent6"/>
                </a:solidFill>
              </a:defRPr>
            </a:pPr>
            <a:endParaRPr/>
          </a:p>
        </p:txBody>
      </p:sp>
      <p:sp>
        <p:nvSpPr>
          <p:cNvPr id="13" name="Rectangle"/>
          <p:cNvSpPr>
            <a:spLocks noGrp="1"/>
          </p:cNvSpPr>
          <p:nvPr>
            <p:ph type="body" sz="quarter" idx="14"/>
          </p:nvPr>
        </p:nvSpPr>
        <p:spPr>
          <a:xfrm>
            <a:off x="650532" y="1667427"/>
            <a:ext cx="9766651" cy="992717"/>
          </a:xfrm>
          <a:prstGeom prst="rect">
            <a:avLst/>
          </a:prstGeom>
        </p:spPr>
        <p:txBody>
          <a:bodyPr/>
          <a:lstStyle>
            <a:lvl1pPr marL="0" indent="0">
              <a:spcBef>
                <a:spcPts val="1200"/>
              </a:spcBef>
              <a:buSzTx/>
              <a:buNone/>
              <a:defRPr sz="4000" b="1">
                <a:solidFill>
                  <a:srgbClr val="4D4D4C"/>
                </a:solidFill>
              </a:defRPr>
            </a:lvl1pPr>
          </a:lstStyle>
          <a:p>
            <a:pPr marL="0" indent="0">
              <a:spcBef>
                <a:spcPts val="900"/>
              </a:spcBef>
              <a:buSzTx/>
              <a:buNone/>
              <a:defRPr sz="4000" b="1">
                <a:solidFill>
                  <a:srgbClr val="4D4D4C"/>
                </a:solidFill>
              </a:defRPr>
            </a:pPr>
            <a:endParaRPr/>
          </a:p>
        </p:txBody>
      </p:sp>
      <p:sp>
        <p:nvSpPr>
          <p:cNvPr id="14" name="Rectangle"/>
          <p:cNvSpPr>
            <a:spLocks noGrp="1"/>
          </p:cNvSpPr>
          <p:nvPr>
            <p:ph type="body" sz="quarter" idx="15"/>
          </p:nvPr>
        </p:nvSpPr>
        <p:spPr>
          <a:xfrm>
            <a:off x="650531" y="2667889"/>
            <a:ext cx="8055445" cy="650467"/>
          </a:xfrm>
          <a:prstGeom prst="rect">
            <a:avLst/>
          </a:prstGeom>
        </p:spPr>
        <p:txBody>
          <a:bodyPr/>
          <a:lstStyle>
            <a:lvl1pPr marL="0" indent="0">
              <a:buSzTx/>
              <a:buNone/>
              <a:defRPr b="1">
                <a:solidFill>
                  <a:srgbClr val="4D4D4C"/>
                </a:solidFill>
              </a:defRPr>
            </a:lvl1pPr>
          </a:lstStyle>
          <a:p>
            <a:pPr marL="0" indent="0">
              <a:buSzTx/>
              <a:buNone/>
              <a:defRPr b="1">
                <a:solidFill>
                  <a:srgbClr val="4D4D4C"/>
                </a:solidFill>
              </a:defRPr>
            </a:pPr>
            <a:endParaRPr/>
          </a:p>
        </p:txBody>
      </p:sp>
      <p:pic>
        <p:nvPicPr>
          <p:cNvPr id="15"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16"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677405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5.pn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21">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13" r:id="rId12"/>
    <p:sldLayoutId id="2147484238" r:id="rId13"/>
    <p:sldLayoutId id="2147484239" r:id="rId14"/>
    <p:sldLayoutId id="2147484240" r:id="rId15"/>
    <p:sldLayoutId id="2147484241" r:id="rId16"/>
    <p:sldLayoutId id="2147484242" r:id="rId17"/>
    <p:sldLayoutId id="2147484243" r:id="rId18"/>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wmf"/><Relationship Id="rId1" Type="http://schemas.openxmlformats.org/officeDocument/2006/relationships/vmlDrawing" Target="../drawings/vmlDrawing1.vml"/><Relationship Id="rId2"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90.png"/><Relationship Id="rId5"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0.png"/><Relationship Id="rId3" Type="http://schemas.openxmlformats.org/officeDocument/2006/relationships/image" Target="../media/image2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2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9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5.xml.rels><?xml version="1.0" encoding="UTF-8" standalone="yes"?>
<Relationships xmlns="http://schemas.openxmlformats.org/package/2006/relationships"><Relationship Id="rId3" Type="http://schemas.openxmlformats.org/officeDocument/2006/relationships/image" Target="../media/image400.png"/><Relationship Id="rId4" Type="http://schemas.openxmlformats.org/officeDocument/2006/relationships/image" Target="../media/image41.jpeg"/><Relationship Id="rId5" Type="http://schemas.openxmlformats.org/officeDocument/2006/relationships/image" Target="../media/image41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tif"/><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t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49.t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tif"/><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2.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9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image" Target="../media/image77.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 Id="rId3" Type="http://schemas.openxmlformats.org/officeDocument/2006/relationships/image" Target="../media/image1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450.png"/><Relationship Id="rId4" Type="http://schemas.openxmlformats.org/officeDocument/2006/relationships/image" Target="../media/image46.png"/><Relationship Id="rId5" Type="http://schemas.openxmlformats.org/officeDocument/2006/relationships/image" Target="../media/image410.png"/><Relationship Id="rId6" Type="http://schemas.openxmlformats.org/officeDocument/2006/relationships/image" Target="../media/image470.png"/><Relationship Id="rId7" Type="http://schemas.openxmlformats.org/officeDocument/2006/relationships/image" Target="../media/image480.png"/><Relationship Id="rId8" Type="http://schemas.openxmlformats.org/officeDocument/2006/relationships/image" Target="../media/image42.png"/><Relationship Id="rId9" Type="http://schemas.openxmlformats.org/officeDocument/2006/relationships/image" Target="../media/image491.png"/><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450.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82.png"/><Relationship Id="rId7" Type="http://schemas.openxmlformats.org/officeDocument/2006/relationships/image" Target="../media/image491.png"/><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83.xml.rels><?xml version="1.0" encoding="UTF-8" standalone="yes"?>
<Relationships xmlns="http://schemas.openxmlformats.org/package/2006/relationships"><Relationship Id="rId4" Type="http://schemas.openxmlformats.org/officeDocument/2006/relationships/image" Target="../media/image490.png"/><Relationship Id="rId5" Type="http://schemas.openxmlformats.org/officeDocument/2006/relationships/image" Target="../media/image500.png"/><Relationship Id="rId6"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402340"/>
            <a:ext cx="103824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smtClean="0">
                <a:solidFill>
                  <a:schemeClr val="bg1"/>
                </a:solidFill>
                <a:effectLst>
                  <a:outerShdw blurRad="38100" dist="38100" dir="2700000" algn="tl">
                    <a:srgbClr val="C0C0C0"/>
                  </a:outerShdw>
                </a:effectLst>
                <a:latin typeface="SimHei" charset="-122"/>
                <a:ea typeface="SimHei" charset="-122"/>
                <a:cs typeface="SimHei" charset="-122"/>
              </a:rPr>
              <a:t>第十二章 深度学习</a:t>
            </a:r>
            <a:endParaRPr lang="en-US" altLang="zh-CN" sz="4400" dirty="0" smtClean="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47701" name="Equation" r:id="rId3" imgW="114120" imgH="177480" progId="Equation.DSMT4">
                  <p:embed/>
                </p:oleObj>
              </mc:Choice>
              <mc:Fallback>
                <p:oleObj name="Equation" r:id="rId3" imgW="114120" imgH="17748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r>
              <a:rPr kumimoji="1" lang="zh-CN" altLang="en-US" dirty="0" smtClean="0">
                <a:solidFill>
                  <a:schemeClr val="bg1">
                    <a:lumMod val="95000"/>
                  </a:schemeClr>
                </a:solidFill>
                <a:latin typeface="SimHei" charset="-122"/>
                <a:ea typeface="SimHei" charset="-122"/>
                <a:cs typeface="SimHei" charset="-122"/>
              </a:rPr>
              <a:t>卿来云</a:t>
            </a:r>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38946" y="4419541"/>
            <a:ext cx="4173041" cy="9355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 name="矩形 9"/>
          <p:cNvSpPr/>
          <p:nvPr/>
        </p:nvSpPr>
        <p:spPr>
          <a:xfrm>
            <a:off x="1944796" y="1713451"/>
            <a:ext cx="4173041" cy="211359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48969" y="3599425"/>
            <a:ext cx="3044672"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可重复多次：深度</a:t>
            </a:r>
            <a:endParaRPr lang="zh-TW" altLang="en-US" sz="2400" dirty="0">
              <a:solidFill>
                <a:srgbClr val="09405E"/>
              </a:solidFill>
              <a:latin typeface="Microsoft YaHei" charset="-122"/>
              <a:ea typeface="Microsoft YaHei" charset="-122"/>
              <a:cs typeface="Microsoft YaHei" charset="-122"/>
            </a:endParaRPr>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矩形 2"/>
          <p:cNvSpPr/>
          <p:nvPr/>
        </p:nvSpPr>
        <p:spPr>
          <a:xfrm>
            <a:off x="1805191" y="1862452"/>
            <a:ext cx="4452251" cy="461665"/>
          </a:xfrm>
          <a:prstGeom prst="rect">
            <a:avLst/>
          </a:prstGeom>
        </p:spPr>
        <p:txBody>
          <a:bodyPr wrap="square">
            <a:spAutoFit/>
          </a:bodyPr>
          <a:lstStyle/>
          <a:p>
            <a:pPr marL="342900" indent="-342900">
              <a:buFont typeface="Wingdings" panose="05000000000000000000" pitchFamily="2" charset="2"/>
              <a:buChar char="Ø"/>
            </a:pPr>
            <a:r>
              <a:rPr lang="zh-CN" altLang="en-US" sz="2400" dirty="0" smtClean="0">
                <a:latin typeface="Microsoft YaHei" charset="-122"/>
                <a:ea typeface="Microsoft YaHei" charset="-122"/>
                <a:cs typeface="Microsoft YaHei" charset="-122"/>
              </a:rPr>
              <a:t>有些模式比整幅图像小得多</a:t>
            </a:r>
            <a:endParaRPr lang="zh-TW" altLang="en-US" sz="2400" dirty="0">
              <a:latin typeface="Microsoft YaHei" charset="-122"/>
              <a:ea typeface="Microsoft YaHei" charset="-122"/>
              <a:cs typeface="Microsoft YaHei" charset="-122"/>
            </a:endParaRPr>
          </a:p>
        </p:txBody>
      </p:sp>
      <p:sp>
        <p:nvSpPr>
          <p:cNvPr id="7" name="矩形 6"/>
          <p:cNvSpPr/>
          <p:nvPr/>
        </p:nvSpPr>
        <p:spPr>
          <a:xfrm>
            <a:off x="1591056" y="3232244"/>
            <a:ext cx="4540384" cy="461665"/>
          </a:xfrm>
          <a:prstGeom prst="rect">
            <a:avLst/>
          </a:prstGeom>
        </p:spPr>
        <p:txBody>
          <a:bodyPr wrap="square">
            <a:spAutoFit/>
          </a:bodyPr>
          <a:lstStyle/>
          <a:p>
            <a:pPr marL="285750" indent="-285750">
              <a:buFont typeface="Wingdings" panose="05000000000000000000" pitchFamily="2" charset="2"/>
              <a:buChar char="Ø"/>
            </a:pPr>
            <a:r>
              <a:rPr lang="zh-CN" altLang="en-US" sz="2400" dirty="0" smtClean="0">
                <a:latin typeface="Microsoft YaHei" charset="-122"/>
                <a:ea typeface="Microsoft YaHei" charset="-122"/>
                <a:cs typeface="Microsoft YaHei" charset="-122"/>
              </a:rPr>
              <a:t>同一模式可能在不同区域出现</a:t>
            </a:r>
            <a:endParaRPr lang="zh-TW" altLang="en-US" sz="2400" dirty="0">
              <a:latin typeface="Microsoft YaHei" charset="-122"/>
              <a:ea typeface="Microsoft YaHei" charset="-122"/>
              <a:cs typeface="Microsoft YaHei" charset="-122"/>
            </a:endParaRPr>
          </a:p>
        </p:txBody>
      </p:sp>
      <p:sp>
        <p:nvSpPr>
          <p:cNvPr id="8" name="矩形 7"/>
          <p:cNvSpPr/>
          <p:nvPr/>
        </p:nvSpPr>
        <p:spPr>
          <a:xfrm>
            <a:off x="1591056" y="4554816"/>
            <a:ext cx="4560533" cy="461665"/>
          </a:xfrm>
          <a:prstGeom prst="rect">
            <a:avLst/>
          </a:prstGeom>
        </p:spPr>
        <p:txBody>
          <a:bodyPr wrap="square">
            <a:spAutoFit/>
          </a:bodyPr>
          <a:lstStyle/>
          <a:p>
            <a:pPr marL="285750" indent="-285750">
              <a:buFont typeface="Wingdings" panose="05000000000000000000" pitchFamily="2" charset="2"/>
              <a:buChar char="Ø"/>
            </a:pPr>
            <a:r>
              <a:rPr lang="zh-CN" altLang="en-US" sz="2400" dirty="0" smtClean="0">
                <a:latin typeface="Microsoft YaHei" charset="-122"/>
                <a:ea typeface="Microsoft YaHei" charset="-122"/>
                <a:cs typeface="Microsoft YaHei" charset="-122"/>
              </a:rPr>
              <a:t>对像素进行下采样不改变目标</a:t>
            </a:r>
            <a:endParaRPr lang="zh-TW" altLang="en-US" sz="2400" dirty="0">
              <a:latin typeface="Microsoft YaHei" charset="-122"/>
              <a:ea typeface="Microsoft YaHei" charset="-122"/>
              <a:cs typeface="Microsoft YaHei" charset="-122"/>
            </a:endParaRPr>
          </a:p>
        </p:txBody>
      </p:sp>
      <p:cxnSp>
        <p:nvCxnSpPr>
          <p:cNvPr id="26" name="直線單箭頭接點 25"/>
          <p:cNvCxnSpPr>
            <a:stCxn id="11" idx="1"/>
            <a:endCxn id="10" idx="3"/>
          </p:cNvCxnSpPr>
          <p:nvPr/>
        </p:nvCxnSpPr>
        <p:spPr>
          <a:xfrm flipH="1">
            <a:off x="6117837" y="2207749"/>
            <a:ext cx="656086" cy="5625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1"/>
            <a:endCxn id="10" idx="3"/>
          </p:cNvCxnSpPr>
          <p:nvPr/>
        </p:nvCxnSpPr>
        <p:spPr>
          <a:xfrm flipH="1" flipV="1">
            <a:off x="6117837" y="2770249"/>
            <a:ext cx="656086" cy="160572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3" idx="1"/>
            <a:endCxn id="25" idx="3"/>
          </p:cNvCxnSpPr>
          <p:nvPr/>
        </p:nvCxnSpPr>
        <p:spPr>
          <a:xfrm flipH="1">
            <a:off x="6111987" y="3307762"/>
            <a:ext cx="661937" cy="15795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15" idx="1"/>
            <a:endCxn id="25" idx="3"/>
          </p:cNvCxnSpPr>
          <p:nvPr/>
        </p:nvCxnSpPr>
        <p:spPr>
          <a:xfrm flipH="1" flipV="1">
            <a:off x="6111987" y="4887306"/>
            <a:ext cx="661937" cy="5219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805191" y="1388955"/>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sp>
        <p:nvSpPr>
          <p:cNvPr id="29" name="矩形 28"/>
          <p:cNvSpPr/>
          <p:nvPr/>
        </p:nvSpPr>
        <p:spPr>
          <a:xfrm>
            <a:off x="1811519" y="2743181"/>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2</a:t>
            </a:r>
            <a:endParaRPr lang="zh-TW" altLang="en-US" sz="2400" dirty="0">
              <a:latin typeface="Microsoft YaHei" charset="-122"/>
              <a:ea typeface="Microsoft YaHei" charset="-122"/>
              <a:cs typeface="Microsoft YaHei" charset="-122"/>
            </a:endParaRPr>
          </a:p>
        </p:txBody>
      </p:sp>
      <p:sp>
        <p:nvSpPr>
          <p:cNvPr id="35" name="矩形 34"/>
          <p:cNvSpPr/>
          <p:nvPr/>
        </p:nvSpPr>
        <p:spPr>
          <a:xfrm>
            <a:off x="1811519" y="4070721"/>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3</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552748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3"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6693420" y="1864287"/>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6713870" y="4028285"/>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0"/>
          <p:cNvSpPr txBox="1"/>
          <p:nvPr/>
        </p:nvSpPr>
        <p:spPr>
          <a:xfrm>
            <a:off x="8948969" y="3599425"/>
            <a:ext cx="3044672"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可重复多次：深度</a:t>
            </a:r>
            <a:endParaRPr lang="zh-TW"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75572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6" name="表格 5"/>
          <p:cNvGraphicFramePr>
            <a:graphicFrameLocks noGrp="1"/>
          </p:cNvGraphicFramePr>
          <p:nvPr>
            <p:extLst/>
          </p:nvPr>
        </p:nvGraphicFramePr>
        <p:xfrm>
          <a:off x="6783953" y="20688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7" name="文字方塊 6"/>
          <p:cNvSpPr txBox="1"/>
          <p:nvPr/>
        </p:nvSpPr>
        <p:spPr>
          <a:xfrm>
            <a:off x="8315448" y="2421241"/>
            <a:ext cx="144812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滤波器</a:t>
            </a:r>
            <a:r>
              <a:rPr lang="en-US" altLang="zh-TW" sz="2400" dirty="0">
                <a:solidFill>
                  <a:srgbClr val="09405E"/>
                </a:solidFill>
                <a:latin typeface="Microsoft YaHei" charset="-122"/>
                <a:ea typeface="Microsoft YaHei" charset="-122"/>
                <a:cs typeface="Microsoft YaHei" charset="-122"/>
              </a:rPr>
              <a:t>1</a:t>
            </a:r>
            <a:endParaRPr lang="zh-TW" altLang="en-US" sz="2400" dirty="0">
              <a:solidFill>
                <a:srgbClr val="09405E"/>
              </a:solidFill>
              <a:latin typeface="Microsoft YaHei" charset="-122"/>
              <a:ea typeface="Microsoft YaHei" charset="-122"/>
              <a:cs typeface="Microsoft YaHei" charset="-122"/>
            </a:endParaRPr>
          </a:p>
        </p:txBody>
      </p:sp>
      <p:graphicFrame>
        <p:nvGraphicFramePr>
          <p:cNvPr id="8" name="表格 7"/>
          <p:cNvGraphicFramePr>
            <a:graphicFrameLocks noGrp="1"/>
          </p:cNvGraphicFramePr>
          <p:nvPr>
            <p:extLst/>
          </p:nvPr>
        </p:nvGraphicFramePr>
        <p:xfrm>
          <a:off x="6783953" y="369360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9" name="文字方塊 8"/>
          <p:cNvSpPr txBox="1"/>
          <p:nvPr/>
        </p:nvSpPr>
        <p:spPr>
          <a:xfrm>
            <a:off x="8315448" y="4032875"/>
            <a:ext cx="144812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滤波器</a:t>
            </a:r>
            <a:r>
              <a:rPr lang="en-US" altLang="zh-TW" sz="2400" dirty="0">
                <a:solidFill>
                  <a:srgbClr val="09405E"/>
                </a:solidFill>
                <a:latin typeface="Microsoft YaHei" charset="-122"/>
                <a:ea typeface="Microsoft YaHei" charset="-122"/>
                <a:cs typeface="Microsoft YaHei" charset="-122"/>
              </a:rPr>
              <a:t>2</a:t>
            </a:r>
            <a:endParaRPr lang="zh-TW" altLang="en-US" sz="2400" dirty="0">
              <a:solidFill>
                <a:srgbClr val="09405E"/>
              </a:solidFill>
              <a:latin typeface="Microsoft YaHei" charset="-122"/>
              <a:ea typeface="Microsoft YaHei" charset="-122"/>
              <a:cs typeface="Microsoft YaHei" charset="-122"/>
            </a:endParaRPr>
          </a:p>
        </p:txBody>
      </p:sp>
      <p:sp>
        <p:nvSpPr>
          <p:cNvPr id="10" name="文字方塊 9"/>
          <p:cNvSpPr txBox="1"/>
          <p:nvPr/>
        </p:nvSpPr>
        <p:spPr>
          <a:xfrm rot="5400000">
            <a:off x="7354067" y="5234841"/>
            <a:ext cx="708374" cy="523220"/>
          </a:xfrm>
          <a:prstGeom prst="rect">
            <a:avLst/>
          </a:prstGeom>
          <a:noFill/>
        </p:spPr>
        <p:txBody>
          <a:bodyPr wrap="square" rtlCol="0">
            <a:spAutoFit/>
          </a:bodyPr>
          <a:lstStyle/>
          <a:p>
            <a:r>
              <a:rPr lang="en-US" altLang="zh-TW" sz="2800" b="1" dirty="0"/>
              <a:t>……</a:t>
            </a:r>
            <a:endParaRPr lang="zh-TW" altLang="en-US" sz="2800" b="1" dirty="0"/>
          </a:p>
        </p:txBody>
      </p:sp>
      <p:sp>
        <p:nvSpPr>
          <p:cNvPr id="11" name="文字方塊 10"/>
          <p:cNvSpPr txBox="1"/>
          <p:nvPr/>
        </p:nvSpPr>
        <p:spPr>
          <a:xfrm>
            <a:off x="6737996" y="1005109"/>
            <a:ext cx="3555354"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要学习的网络参数</a:t>
            </a:r>
            <a:endParaRPr lang="zh-TW" altLang="en-US" sz="2400" dirty="0">
              <a:solidFill>
                <a:srgbClr val="09405E"/>
              </a:solidFill>
              <a:latin typeface="Microsoft YaHei" charset="-122"/>
              <a:ea typeface="Microsoft YaHei" charset="-122"/>
              <a:cs typeface="Microsoft YaHei" charset="-122"/>
            </a:endParaRPr>
          </a:p>
        </p:txBody>
      </p:sp>
      <p:sp>
        <p:nvSpPr>
          <p:cNvPr id="3" name="文字方塊 2"/>
          <p:cNvSpPr txBox="1"/>
          <p:nvPr/>
        </p:nvSpPr>
        <p:spPr>
          <a:xfrm>
            <a:off x="8526037" y="2879558"/>
            <a:ext cx="1026942" cy="461665"/>
          </a:xfrm>
          <a:prstGeom prst="rect">
            <a:avLst/>
          </a:prstGeom>
          <a:noFill/>
        </p:spPr>
        <p:txBody>
          <a:bodyPr wrap="square" rtlCol="0">
            <a:spAutoFit/>
          </a:bodyPr>
          <a:lstStyle/>
          <a:p>
            <a:r>
              <a:rPr lang="zh-CN" altLang="en-US" sz="2400" dirty="0" smtClean="0">
                <a:solidFill>
                  <a:srgbClr val="C00000"/>
                </a:solidFill>
                <a:latin typeface="Microsoft YaHei" charset="-122"/>
                <a:ea typeface="Microsoft YaHei" charset="-122"/>
                <a:cs typeface="Microsoft YaHei" charset="-122"/>
              </a:rPr>
              <a:t>矩阵</a:t>
            </a:r>
            <a:endParaRPr lang="zh-TW" altLang="en-US" sz="2400" dirty="0">
              <a:solidFill>
                <a:srgbClr val="C00000"/>
              </a:solidFill>
              <a:latin typeface="Microsoft YaHei" charset="-122"/>
              <a:ea typeface="Microsoft YaHei" charset="-122"/>
              <a:cs typeface="Microsoft YaHei" charset="-122"/>
            </a:endParaRPr>
          </a:p>
        </p:txBody>
      </p:sp>
      <p:sp>
        <p:nvSpPr>
          <p:cNvPr id="12" name="文字方塊 11"/>
          <p:cNvSpPr txBox="1"/>
          <p:nvPr/>
        </p:nvSpPr>
        <p:spPr>
          <a:xfrm>
            <a:off x="8526037" y="4449637"/>
            <a:ext cx="1026942" cy="461665"/>
          </a:xfrm>
          <a:prstGeom prst="rect">
            <a:avLst/>
          </a:prstGeom>
          <a:noFill/>
        </p:spPr>
        <p:txBody>
          <a:bodyPr wrap="square" rtlCol="0">
            <a:spAutoFit/>
          </a:bodyPr>
          <a:lstStyle/>
          <a:p>
            <a:r>
              <a:rPr lang="zh-CN" altLang="en-US" sz="2400" smtClean="0">
                <a:solidFill>
                  <a:srgbClr val="C00000"/>
                </a:solidFill>
                <a:latin typeface="Microsoft YaHei" charset="-122"/>
                <a:ea typeface="Microsoft YaHei" charset="-122"/>
                <a:cs typeface="Microsoft YaHei" charset="-122"/>
              </a:rPr>
              <a:t>矩阵</a:t>
            </a:r>
            <a:endParaRPr lang="zh-TW" altLang="en-US" sz="2400" dirty="0">
              <a:solidFill>
                <a:srgbClr val="C00000"/>
              </a:solidFill>
              <a:latin typeface="Microsoft YaHei" charset="-122"/>
              <a:ea typeface="Microsoft YaHei" charset="-122"/>
              <a:cs typeface="Microsoft YaHei" charset="-122"/>
            </a:endParaRPr>
          </a:p>
        </p:txBody>
      </p:sp>
      <p:sp>
        <p:nvSpPr>
          <p:cNvPr id="13" name="文字方塊 12"/>
          <p:cNvSpPr txBox="1"/>
          <p:nvPr/>
        </p:nvSpPr>
        <p:spPr>
          <a:xfrm>
            <a:off x="6783953" y="6013394"/>
            <a:ext cx="5076052"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每个滤波器检测很小的模式</a:t>
            </a:r>
            <a:r>
              <a:rPr lang="en-US" altLang="zh-TW" sz="2400" dirty="0">
                <a:solidFill>
                  <a:srgbClr val="09405E"/>
                </a:solidFill>
                <a:latin typeface="Microsoft YaHei" charset="-122"/>
                <a:ea typeface="Microsoft YaHei" charset="-122"/>
                <a:cs typeface="Microsoft YaHei" charset="-122"/>
              </a:rPr>
              <a:t> (3 x 3). </a:t>
            </a:r>
            <a:endParaRPr lang="zh-TW" altLang="en-US" sz="2400" dirty="0">
              <a:solidFill>
                <a:srgbClr val="09405E"/>
              </a:solidFill>
              <a:latin typeface="Microsoft YaHei" charset="-122"/>
              <a:ea typeface="Microsoft YaHei" charset="-122"/>
              <a:cs typeface="Microsoft YaHei" charset="-122"/>
            </a:endParaRPr>
          </a:p>
        </p:txBody>
      </p:sp>
      <p:sp>
        <p:nvSpPr>
          <p:cNvPr id="14" name="矩形 13"/>
          <p:cNvSpPr/>
          <p:nvPr/>
        </p:nvSpPr>
        <p:spPr>
          <a:xfrm>
            <a:off x="5202267" y="6013394"/>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graphicFrame>
        <p:nvGraphicFramePr>
          <p:cNvPr id="17" name="內容版面配置區 3"/>
          <p:cNvGraphicFramePr>
            <a:graphicFrameLocks/>
          </p:cNvGraphicFramePr>
          <p:nvPr>
            <p:extLst>
              <p:ext uri="{D42A27DB-BD31-4B8C-83A1-F6EECF244321}">
                <p14:modId xmlns:p14="http://schemas.microsoft.com/office/powerpoint/2010/main" val="1661402501"/>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18"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9405E"/>
                </a:solidFill>
                <a:latin typeface="Microsoft YaHei" charset="-122"/>
                <a:ea typeface="Microsoft YaHei" charset="-122"/>
                <a:cs typeface="Microsoft YaHei" charset="-122"/>
              </a:rPr>
              <a:t>6 x 6 </a:t>
            </a:r>
            <a:r>
              <a:rPr lang="zh-CN" altLang="en-US" sz="2400" dirty="0">
                <a:solidFill>
                  <a:srgbClr val="09405E"/>
                </a:solidFill>
                <a:latin typeface="Microsoft YaHei" charset="-122"/>
                <a:ea typeface="Microsoft YaHei" charset="-122"/>
                <a:cs typeface="Microsoft YaHei" charset="-122"/>
              </a:rPr>
              <a:t>图像</a:t>
            </a:r>
            <a:endParaRPr lang="zh-TW"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5" name="文本框 14"/>
              <p:cNvSpPr txBox="1"/>
              <p:nvPr/>
            </p:nvSpPr>
            <p:spPr>
              <a:xfrm>
                <a:off x="9552979" y="2895326"/>
                <a:ext cx="11910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2060"/>
                              </a:solidFill>
                              <a:latin typeface="Cambria Math" charset="0"/>
                            </a:rPr>
                          </m:ctrlPr>
                        </m:sSubPr>
                        <m:e>
                          <m:r>
                            <a:rPr kumimoji="1" lang="en-US" altLang="zh-CN" sz="2400" b="0" i="1" smtClean="0">
                              <a:solidFill>
                                <a:srgbClr val="002060"/>
                              </a:solidFill>
                              <a:latin typeface="Cambria Math" charset="0"/>
                            </a:rPr>
                            <m:t>𝑘</m:t>
                          </m:r>
                        </m:e>
                        <m:sub>
                          <m:r>
                            <a:rPr kumimoji="1" lang="en-US" altLang="zh-CN" sz="2400" b="0" i="1" smtClean="0">
                              <a:solidFill>
                                <a:srgbClr val="002060"/>
                              </a:solidFill>
                              <a:latin typeface="Cambria Math" charset="0"/>
                            </a:rPr>
                            <m:t>h</m:t>
                          </m:r>
                        </m:sub>
                      </m:sSub>
                      <m:r>
                        <a:rPr kumimoji="1" lang="en-US" altLang="zh-CN" sz="2400" b="0" i="1" smtClean="0">
                          <a:solidFill>
                            <a:srgbClr val="002060"/>
                          </a:solidFill>
                          <a:latin typeface="Cambria Math" charset="0"/>
                        </a:rPr>
                        <m:t> </m:t>
                      </m:r>
                      <m:r>
                        <a:rPr kumimoji="1" lang="en-US" altLang="zh-CN" sz="2400" b="0" i="1" smtClean="0">
                          <a:solidFill>
                            <a:srgbClr val="002060"/>
                          </a:solidFill>
                          <a:latin typeface="Cambria Math" charset="0"/>
                          <a:ea typeface="Cambria Math" charset="0"/>
                          <a:cs typeface="Cambria Math" charset="0"/>
                        </a:rPr>
                        <m:t>×  </m:t>
                      </m:r>
                      <m:sSub>
                        <m:sSubPr>
                          <m:ctrlPr>
                            <a:rPr lang="en-US" altLang="zh-CN" sz="2400" i="1">
                              <a:solidFill>
                                <a:srgbClr val="002060"/>
                              </a:solidFill>
                              <a:latin typeface="Cambria Math" charset="0"/>
                            </a:rPr>
                          </m:ctrlPr>
                        </m:sSubPr>
                        <m:e>
                          <m:r>
                            <a:rPr lang="en-US" altLang="zh-CN" sz="2400" i="1">
                              <a:solidFill>
                                <a:srgbClr val="002060"/>
                              </a:solidFill>
                              <a:latin typeface="Cambria Math" panose="02040503050406030204" pitchFamily="18" charset="0"/>
                            </a:rPr>
                            <m:t>𝑘</m:t>
                          </m:r>
                        </m:e>
                        <m:sub>
                          <m:r>
                            <a:rPr lang="en-US" altLang="zh-CN" sz="2400" b="0" i="1" smtClean="0">
                              <a:solidFill>
                                <a:srgbClr val="002060"/>
                              </a:solidFill>
                              <a:latin typeface="Cambria Math" charset="0"/>
                            </a:rPr>
                            <m:t>𝑤</m:t>
                          </m:r>
                        </m:sub>
                      </m:sSub>
                    </m:oMath>
                  </m:oMathPara>
                </a14:m>
                <a:endParaRPr kumimoji="1" lang="zh-CN" altLang="en-US" sz="2400" dirty="0">
                  <a:solidFill>
                    <a:srgbClr val="00206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552979" y="2895326"/>
                <a:ext cx="1191095" cy="369332"/>
              </a:xfrm>
              <a:prstGeom prst="rect">
                <a:avLst/>
              </a:prstGeom>
              <a:blipFill rotWithShape="0">
                <a:blip r:embed="rId2"/>
                <a:stretch>
                  <a:fillRect l="-5641" t="-140984" r="-1026" b="-173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0480034" y="6453149"/>
                <a:ext cx="11910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2060"/>
                              </a:solidFill>
                              <a:latin typeface="Cambria Math" charset="0"/>
                            </a:rPr>
                          </m:ctrlPr>
                        </m:sSubPr>
                        <m:e>
                          <m:r>
                            <a:rPr kumimoji="1" lang="en-US" altLang="zh-CN" sz="2400" b="0" i="1" smtClean="0">
                              <a:solidFill>
                                <a:srgbClr val="002060"/>
                              </a:solidFill>
                              <a:latin typeface="Cambria Math" charset="0"/>
                            </a:rPr>
                            <m:t>𝑘</m:t>
                          </m:r>
                        </m:e>
                        <m:sub>
                          <m:r>
                            <a:rPr kumimoji="1" lang="en-US" altLang="zh-CN" sz="2400" b="0" i="1" smtClean="0">
                              <a:solidFill>
                                <a:srgbClr val="002060"/>
                              </a:solidFill>
                              <a:latin typeface="Cambria Math" charset="0"/>
                            </a:rPr>
                            <m:t>h</m:t>
                          </m:r>
                        </m:sub>
                      </m:sSub>
                      <m:r>
                        <a:rPr kumimoji="1" lang="en-US" altLang="zh-CN" sz="2400" b="0" i="1" smtClean="0">
                          <a:solidFill>
                            <a:srgbClr val="002060"/>
                          </a:solidFill>
                          <a:latin typeface="Cambria Math" charset="0"/>
                        </a:rPr>
                        <m:t> </m:t>
                      </m:r>
                      <m:r>
                        <a:rPr kumimoji="1" lang="en-US" altLang="zh-CN" sz="2400" b="0" i="1" smtClean="0">
                          <a:solidFill>
                            <a:srgbClr val="002060"/>
                          </a:solidFill>
                          <a:latin typeface="Cambria Math" charset="0"/>
                          <a:ea typeface="Cambria Math" charset="0"/>
                          <a:cs typeface="Cambria Math" charset="0"/>
                        </a:rPr>
                        <m:t>×  </m:t>
                      </m:r>
                      <m:sSub>
                        <m:sSubPr>
                          <m:ctrlPr>
                            <a:rPr lang="en-US" altLang="zh-CN" sz="2400" i="1">
                              <a:solidFill>
                                <a:srgbClr val="002060"/>
                              </a:solidFill>
                              <a:latin typeface="Cambria Math" charset="0"/>
                            </a:rPr>
                          </m:ctrlPr>
                        </m:sSubPr>
                        <m:e>
                          <m:r>
                            <a:rPr lang="en-US" altLang="zh-CN" sz="2400" i="1">
                              <a:solidFill>
                                <a:srgbClr val="002060"/>
                              </a:solidFill>
                              <a:latin typeface="Cambria Math" panose="02040503050406030204" pitchFamily="18" charset="0"/>
                            </a:rPr>
                            <m:t>𝑘</m:t>
                          </m:r>
                        </m:e>
                        <m:sub>
                          <m:r>
                            <a:rPr lang="en-US" altLang="zh-CN" sz="2400" b="0" i="1" smtClean="0">
                              <a:solidFill>
                                <a:srgbClr val="002060"/>
                              </a:solidFill>
                              <a:latin typeface="Cambria Math" charset="0"/>
                            </a:rPr>
                            <m:t>𝑤</m:t>
                          </m:r>
                        </m:sub>
                      </m:sSub>
                    </m:oMath>
                  </m:oMathPara>
                </a14:m>
                <a:endParaRPr kumimoji="1" lang="zh-CN" altLang="en-US" sz="2400" dirty="0">
                  <a:solidFill>
                    <a:srgbClr val="00206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480034" y="6453149"/>
                <a:ext cx="1191095" cy="369332"/>
              </a:xfrm>
              <a:prstGeom prst="rect">
                <a:avLst/>
              </a:prstGeom>
              <a:blipFill rotWithShape="0">
                <a:blip r:embed="rId2"/>
                <a:stretch>
                  <a:fillRect l="-5612" t="-143333" r="-510" b="-17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63811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3" grpId="0"/>
      <p:bldP spid="12" grpId="0"/>
      <p:bldP spid="13" grpId="0"/>
      <p:bldP spid="14" grpId="0" animBg="1"/>
      <p:bldP spid="15"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內容版面配置區 3"/>
          <p:cNvGraphicFramePr>
            <a:graphicFrameLocks/>
          </p:cNvGraphicFramePr>
          <p:nvPr>
            <p:extLst>
              <p:ext uri="{D42A27DB-BD31-4B8C-83A1-F6EECF244321}">
                <p14:modId xmlns:p14="http://schemas.microsoft.com/office/powerpoint/2010/main" val="1317607090"/>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2" name="標題 1"/>
          <p:cNvSpPr>
            <a:spLocks noGrp="1"/>
          </p:cNvSpPr>
          <p:nvPr>
            <p:ph type="title"/>
          </p:nvPr>
        </p:nvSpPr>
        <p:spPr/>
        <p:txBody>
          <a:bodyPr/>
          <a:lstStyle/>
          <a:p>
            <a:r>
              <a:rPr lang="en-US" altLang="zh-TW" dirty="0"/>
              <a:t>CNN – Convolution</a:t>
            </a:r>
            <a:endParaRPr lang="zh-TW" altLang="en-US" dirty="0"/>
          </a:p>
        </p:txBody>
      </p:sp>
      <p:sp>
        <p:nvSpPr>
          <p:cNvPr id="5"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862197215"/>
              </p:ext>
            </p:extLst>
          </p:nvPr>
        </p:nvGraphicFramePr>
        <p:xfrm>
          <a:off x="7087891" y="8759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7" name="文字方塊 6"/>
          <p:cNvSpPr txBox="1"/>
          <p:nvPr/>
        </p:nvSpPr>
        <p:spPr>
          <a:xfrm>
            <a:off x="8710046" y="1330897"/>
            <a:ext cx="1448123" cy="461665"/>
          </a:xfrm>
          <a:prstGeom prst="rect">
            <a:avLst/>
          </a:prstGeom>
          <a:noFill/>
        </p:spPr>
        <p:txBody>
          <a:bodyPr wrap="square" rtlCol="0">
            <a:spAutoFit/>
          </a:bodyPr>
          <a:lstStyle/>
          <a:p>
            <a:pPr algn="ctr"/>
            <a:r>
              <a:rPr lang="zh-CN" altLang="en-US" sz="240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9489" y="1697093"/>
            <a:ext cx="2122895" cy="2084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686166" y="1697093"/>
            <a:ext cx="2133116" cy="2046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272947" y="1008624"/>
            <a:ext cx="2653290" cy="461665"/>
          </a:xfrm>
          <a:prstGeom prst="rect">
            <a:avLst/>
          </a:prstGeom>
        </p:spPr>
        <p:txBody>
          <a:bodyPr wrap="none">
            <a:spAutoFit/>
          </a:bodyPr>
          <a:lstStyle/>
          <a:p>
            <a:r>
              <a:rPr lang="zh-CN" altLang="en-US" sz="2400" dirty="0" smtClean="0">
                <a:solidFill>
                  <a:srgbClr val="002060"/>
                </a:solidFill>
                <a:latin typeface="Microsoft YaHei" charset="-122"/>
                <a:ea typeface="Microsoft YaHei" charset="-122"/>
                <a:cs typeface="Microsoft YaHei" charset="-122"/>
              </a:rPr>
              <a:t>步幅（</a:t>
            </a:r>
            <a:r>
              <a:rPr lang="en-US" altLang="zh-TW" sz="2400" dirty="0" smtClean="0">
                <a:solidFill>
                  <a:srgbClr val="002060"/>
                </a:solidFill>
                <a:latin typeface="Microsoft YaHei" charset="-122"/>
                <a:ea typeface="Microsoft YaHei" charset="-122"/>
                <a:cs typeface="Microsoft YaHei" charset="-122"/>
              </a:rPr>
              <a:t>s</a:t>
            </a:r>
            <a:r>
              <a:rPr lang="zh-TW" altLang="en-US" sz="2400" dirty="0" smtClean="0">
                <a:solidFill>
                  <a:srgbClr val="002060"/>
                </a:solidFill>
                <a:latin typeface="Microsoft YaHei" charset="-122"/>
                <a:ea typeface="Microsoft YaHei" charset="-122"/>
                <a:cs typeface="Microsoft YaHei" charset="-122"/>
              </a:rPr>
              <a:t>tride</a:t>
            </a:r>
            <a:r>
              <a:rPr lang="zh-CN" altLang="en-US" sz="2400" dirty="0" smtClean="0">
                <a:solidFill>
                  <a:srgbClr val="002060"/>
                </a:solidFill>
                <a:latin typeface="Microsoft YaHei" charset="-122"/>
                <a:ea typeface="Microsoft YaHei" charset="-122"/>
                <a:cs typeface="Microsoft YaHei" charset="-122"/>
              </a:rPr>
              <a:t>）</a:t>
            </a:r>
            <a:r>
              <a:rPr lang="en-US" altLang="zh-TW" sz="2400" dirty="0" smtClean="0">
                <a:solidFill>
                  <a:srgbClr val="002060"/>
                </a:solidFill>
                <a:latin typeface="Microsoft YaHei" charset="-122"/>
                <a:ea typeface="Microsoft YaHei" charset="-122"/>
                <a:cs typeface="Microsoft YaHei" charset="-122"/>
              </a:rPr>
              <a:t>=</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5" name="Equation"/>
              <p:cNvSpPr txBox="1"/>
              <p:nvPr/>
            </p:nvSpPr>
            <p:spPr>
              <a:xfrm>
                <a:off x="6606062" y="5779007"/>
                <a:ext cx="4481548" cy="984116"/>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3200" i="1">
                              <a:solidFill>
                                <a:srgbClr val="000000"/>
                              </a:solidFill>
                              <a:latin typeface="Cambria Math" charset="0"/>
                            </a:rPr>
                          </m:ctrlPr>
                        </m:sSubPr>
                        <m:e>
                          <m:r>
                            <a:rPr sz="3200" i="1">
                              <a:solidFill>
                                <a:srgbClr val="000000"/>
                              </a:solidFill>
                              <a:latin typeface="Cambria Math" panose="02040503050406030204" pitchFamily="18" charset="0"/>
                            </a:rPr>
                            <m:t>𝑦</m:t>
                          </m:r>
                        </m:e>
                        <m:sub>
                          <m:r>
                            <a:rPr sz="3200" i="1">
                              <a:solidFill>
                                <a:srgbClr val="000000"/>
                              </a:solidFill>
                              <a:latin typeface="Cambria Math" panose="02040503050406030204" pitchFamily="18" charset="0"/>
                            </a:rPr>
                            <m:t>𝑖</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𝑗</m:t>
                          </m:r>
                        </m:sub>
                      </m:sSub>
                      <m:r>
                        <a:rPr sz="3200" i="1">
                          <a:solidFill>
                            <a:srgbClr val="000000"/>
                          </a:solidFill>
                          <a:latin typeface="Cambria Math" panose="02040503050406030204" pitchFamily="18" charset="0"/>
                        </a:rPr>
                        <m:t>=</m:t>
                      </m:r>
                      <m:limUpp>
                        <m:limUppPr>
                          <m:ctrlPr>
                            <a:rPr sz="3200" i="1">
                              <a:solidFill>
                                <a:srgbClr val="000000"/>
                              </a:solidFill>
                              <a:latin typeface="Cambria Math" charset="0"/>
                            </a:rPr>
                          </m:ctrlPr>
                        </m:limUppPr>
                        <m:e>
                          <m:limLow>
                            <m:limLowPr>
                              <m:ctrlPr>
                                <a:rPr sz="3200" i="1">
                                  <a:solidFill>
                                    <a:srgbClr val="000000"/>
                                  </a:solidFill>
                                  <a:latin typeface="Cambria Math" charset="0"/>
                                </a:rPr>
                              </m:ctrlPr>
                            </m:limLowPr>
                            <m:e>
                              <m:r>
                                <a:rPr sz="3200" i="1">
                                  <a:solidFill>
                                    <a:srgbClr val="000000"/>
                                  </a:solidFill>
                                  <a:latin typeface="Cambria Math" panose="02040503050406030204" pitchFamily="18" charset="0"/>
                                </a:rPr>
                                <m:t>∑</m:t>
                              </m:r>
                            </m:e>
                            <m:lim>
                              <m:r>
                                <a:rPr sz="3200" i="1">
                                  <a:solidFill>
                                    <a:srgbClr val="000000"/>
                                  </a:solidFill>
                                  <a:latin typeface="Cambria Math" panose="02040503050406030204" pitchFamily="18" charset="0"/>
                                </a:rPr>
                                <m:t>𝑎</m:t>
                              </m:r>
                              <m:r>
                                <a:rPr sz="3200" i="1">
                                  <a:solidFill>
                                    <a:srgbClr val="000000"/>
                                  </a:solidFill>
                                  <a:latin typeface="Cambria Math" panose="02040503050406030204" pitchFamily="18" charset="0"/>
                                </a:rPr>
                                <m:t>=1</m:t>
                              </m:r>
                            </m:lim>
                          </m:limLow>
                        </m:e>
                        <m:lim>
                          <m:sSub>
                            <m:sSubPr>
                              <m:ctrlPr>
                                <a:rPr kumimoji="1" lang="en-US" altLang="zh-CN" sz="3200" i="1">
                                  <a:latin typeface="Cambria Math" charset="0"/>
                                </a:rPr>
                              </m:ctrlPr>
                            </m:sSubPr>
                            <m:e>
                              <m:r>
                                <a:rPr kumimoji="1" lang="en-US" altLang="zh-CN" sz="3200" i="1">
                                  <a:latin typeface="Cambria Math" charset="0"/>
                                </a:rPr>
                                <m:t>𝑘</m:t>
                              </m:r>
                            </m:e>
                            <m:sub>
                              <m:r>
                                <a:rPr kumimoji="1" lang="en-US" altLang="zh-CN" sz="3200" i="1">
                                  <a:latin typeface="Cambria Math" charset="0"/>
                                </a:rPr>
                                <m:t>h</m:t>
                              </m:r>
                            </m:sub>
                          </m:sSub>
                        </m:lim>
                      </m:limUpp>
                      <m:limUpp>
                        <m:limUppPr>
                          <m:ctrlPr>
                            <a:rPr lang="zh-CN" altLang="en-US" sz="3200" i="1" smtClean="0">
                              <a:solidFill>
                                <a:srgbClr val="002060"/>
                              </a:solidFill>
                              <a:latin typeface="Cambria Math" charset="0"/>
                            </a:rPr>
                          </m:ctrlPr>
                        </m:limUppPr>
                        <m:e>
                          <m:limLow>
                            <m:limLowPr>
                              <m:ctrlPr>
                                <a:rPr lang="zh-CN" altLang="en-US" sz="3200" i="1">
                                  <a:solidFill>
                                    <a:srgbClr val="002060"/>
                                  </a:solidFill>
                                  <a:latin typeface="Cambria Math" charset="0"/>
                                </a:rPr>
                              </m:ctrlPr>
                            </m:limLowPr>
                            <m:e>
                              <m:r>
                                <a:rPr lang="zh-CN" altLang="en-US" sz="3200" i="1">
                                  <a:solidFill>
                                    <a:srgbClr val="002060"/>
                                  </a:solidFill>
                                  <a:latin typeface="Cambria Math" panose="02040503050406030204" pitchFamily="18" charset="0"/>
                                </a:rPr>
                                <m:t>∑</m:t>
                              </m:r>
                            </m:e>
                            <m:lim>
                              <m:r>
                                <a:rPr lang="zh-CN" altLang="en-US" sz="3200" i="1">
                                  <a:solidFill>
                                    <a:srgbClr val="002060"/>
                                  </a:solidFill>
                                  <a:latin typeface="Cambria Math" panose="02040503050406030204" pitchFamily="18" charset="0"/>
                                </a:rPr>
                                <m:t>𝑏</m:t>
                              </m:r>
                              <m:r>
                                <a:rPr lang="en-US" altLang="zh-CN" sz="3200" i="1">
                                  <a:solidFill>
                                    <a:srgbClr val="002060"/>
                                  </a:solidFill>
                                  <a:latin typeface="Cambria Math" panose="02040503050406030204" pitchFamily="18" charset="0"/>
                                </a:rPr>
                                <m:t>=1</m:t>
                              </m:r>
                            </m:lim>
                          </m:limLow>
                        </m:e>
                        <m:lim>
                          <m:sSub>
                            <m:sSubPr>
                              <m:ctrlPr>
                                <a:rPr lang="en-US" altLang="zh-CN" sz="3200" i="1">
                                  <a:solidFill>
                                    <a:srgbClr val="002060"/>
                                  </a:solidFill>
                                  <a:latin typeface="Cambria Math" charset="0"/>
                                </a:rPr>
                              </m:ctrlPr>
                            </m:sSubPr>
                            <m:e>
                              <m:r>
                                <a:rPr lang="en-US" altLang="zh-CN" sz="3200" i="1">
                                  <a:solidFill>
                                    <a:srgbClr val="002060"/>
                                  </a:solidFill>
                                  <a:latin typeface="Cambria Math" panose="02040503050406030204" pitchFamily="18" charset="0"/>
                                </a:rPr>
                                <m:t>𝑘</m:t>
                              </m:r>
                            </m:e>
                            <m:sub>
                              <m:r>
                                <a:rPr lang="en-US" altLang="zh-CN" sz="3200" i="1">
                                  <a:solidFill>
                                    <a:srgbClr val="002060"/>
                                  </a:solidFill>
                                  <a:latin typeface="Cambria Math" charset="0"/>
                                </a:rPr>
                                <m:t>𝑤</m:t>
                              </m:r>
                            </m:sub>
                          </m:sSub>
                        </m:lim>
                      </m:limUpp>
                      <m:sSub>
                        <m:sSubPr>
                          <m:ctrlPr>
                            <a:rPr lang="zh-CN" altLang="en-US" sz="3200" i="1" smtClean="0">
                              <a:solidFill>
                                <a:srgbClr val="C00000"/>
                              </a:solidFill>
                              <a:latin typeface="Cambria Math" charset="0"/>
                            </a:rPr>
                          </m:ctrlPr>
                        </m:sSubPr>
                        <m:e>
                          <m:r>
                            <a:rPr lang="zh-CN" altLang="en-US" sz="3200" i="1">
                              <a:solidFill>
                                <a:srgbClr val="C00000"/>
                              </a:solidFill>
                              <a:latin typeface="Cambria Math" panose="02040503050406030204" pitchFamily="18" charset="0"/>
                            </a:rPr>
                            <m:t>𝑤</m:t>
                          </m:r>
                        </m:e>
                        <m:sub>
                          <m:r>
                            <a:rPr lang="zh-CN" altLang="en-US" sz="3200" i="1">
                              <a:solidFill>
                                <a:srgbClr val="C00000"/>
                              </a:solidFill>
                              <a:latin typeface="Cambria Math" panose="02040503050406030204" pitchFamily="18" charset="0"/>
                            </a:rPr>
                            <m:t>𝑎</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𝑏</m:t>
                          </m:r>
                        </m:sub>
                      </m:sSub>
                      <m:sSub>
                        <m:sSubPr>
                          <m:ctrlPr>
                            <a:rPr sz="3200" i="1">
                              <a:solidFill>
                                <a:srgbClr val="000000"/>
                              </a:solidFill>
                              <a:latin typeface="Cambria Math" charset="0"/>
                            </a:rPr>
                          </m:ctrlPr>
                        </m:sSubPr>
                        <m:e>
                          <m:r>
                            <a:rPr sz="3200" i="1">
                              <a:solidFill>
                                <a:srgbClr val="000000"/>
                              </a:solidFill>
                              <a:latin typeface="Cambria Math" panose="02040503050406030204" pitchFamily="18" charset="0"/>
                            </a:rPr>
                            <m:t>𝑥</m:t>
                          </m:r>
                        </m:e>
                        <m:sub>
                          <m:r>
                            <a:rPr sz="3200" i="1">
                              <a:solidFill>
                                <a:srgbClr val="000000"/>
                              </a:solidFill>
                              <a:latin typeface="Cambria Math" panose="02040503050406030204" pitchFamily="18" charset="0"/>
                            </a:rPr>
                            <m:t>𝑖</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𝑎</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𝑗</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𝑏</m:t>
                          </m:r>
                        </m:sub>
                      </m:sSub>
                    </m:oMath>
                  </m:oMathPara>
                </a14:m>
                <a:endParaRPr sz="3200" dirty="0"/>
              </a:p>
            </p:txBody>
          </p:sp>
        </mc:Choice>
        <mc:Fallback xmlns="">
          <p:sp>
            <p:nvSpPr>
              <p:cNvPr id="15" name="Equation"/>
              <p:cNvSpPr txBox="1">
                <a:spLocks noRot="1" noChangeAspect="1" noMove="1" noResize="1" noEditPoints="1" noAdjustHandles="1" noChangeArrowheads="1" noChangeShapeType="1" noTextEdit="1"/>
              </p:cNvSpPr>
              <p:nvPr/>
            </p:nvSpPr>
            <p:spPr>
              <a:xfrm>
                <a:off x="6606062" y="5779007"/>
                <a:ext cx="4481548" cy="984116"/>
              </a:xfrm>
              <a:prstGeom prst="rect">
                <a:avLst/>
              </a:prstGeom>
              <a:blipFill rotWithShape="0">
                <a:blip r:embed="rId2"/>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8789104" y="1739657"/>
                <a:ext cx="13928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charset="0"/>
                            </a:rPr>
                          </m:ctrlPr>
                        </m:sSubPr>
                        <m:e>
                          <m:r>
                            <a:rPr kumimoji="1" lang="en-US" altLang="zh-CN" sz="2800" b="0" i="1" smtClean="0">
                              <a:latin typeface="Cambria Math" charset="0"/>
                            </a:rPr>
                            <m:t>𝑘</m:t>
                          </m:r>
                        </m:e>
                        <m:sub>
                          <m:r>
                            <a:rPr kumimoji="1" lang="en-US" altLang="zh-CN" sz="2800" b="0" i="1" smtClean="0">
                              <a:latin typeface="Cambria Math" charset="0"/>
                            </a:rPr>
                            <m:t>h</m:t>
                          </m:r>
                        </m:sub>
                      </m:sSub>
                      <m:r>
                        <a:rPr kumimoji="1" lang="en-US" altLang="zh-CN" sz="2800" b="0" i="1" smtClean="0">
                          <a:latin typeface="Cambria Math" charset="0"/>
                        </a:rPr>
                        <m:t> </m:t>
                      </m:r>
                      <m:r>
                        <a:rPr kumimoji="1" lang="en-US" altLang="zh-CN" sz="2800" b="0" i="1" smtClean="0">
                          <a:latin typeface="Cambria Math" charset="0"/>
                          <a:ea typeface="Cambria Math" charset="0"/>
                          <a:cs typeface="Cambria Math" charset="0"/>
                        </a:rPr>
                        <m:t>×  </m:t>
                      </m:r>
                      <m:sSub>
                        <m:sSubPr>
                          <m:ctrlPr>
                            <a:rPr lang="en-US" altLang="zh-CN" sz="2800" i="1">
                              <a:solidFill>
                                <a:srgbClr val="000000"/>
                              </a:solidFill>
                              <a:latin typeface="Cambria Math" charset="0"/>
                            </a:rPr>
                          </m:ctrlPr>
                        </m:sSubPr>
                        <m:e>
                          <m:r>
                            <a:rPr lang="en-US" altLang="zh-CN" sz="2800" i="1">
                              <a:solidFill>
                                <a:srgbClr val="000000"/>
                              </a:solidFill>
                              <a:latin typeface="Cambria Math" panose="02040503050406030204" pitchFamily="18" charset="0"/>
                            </a:rPr>
                            <m:t>𝑘</m:t>
                          </m:r>
                        </m:e>
                        <m:sub>
                          <m:r>
                            <a:rPr lang="en-US" altLang="zh-CN" sz="2800" b="0" i="1" smtClean="0">
                              <a:solidFill>
                                <a:srgbClr val="000000"/>
                              </a:solidFill>
                              <a:latin typeface="Cambria Math" charset="0"/>
                            </a:rPr>
                            <m:t>𝑤</m:t>
                          </m:r>
                        </m:sub>
                      </m:sSub>
                    </m:oMath>
                  </m:oMathPara>
                </a14:m>
                <a:endParaRPr kumimoji="1" lang="zh-CN" altLang="en-US" sz="28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8789104" y="1739657"/>
                <a:ext cx="1392817" cy="430887"/>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0433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extLst/>
          </p:nvPr>
        </p:nvGraphicFramePr>
        <p:xfrm>
          <a:off x="1134367" y="2170949"/>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5"/>
                  </a:ext>
                </a:extLst>
              </a:tr>
            </a:tbl>
          </a:graphicData>
        </a:graphic>
      </p:graphicFrame>
      <p:sp>
        <p:nvSpPr>
          <p:cNvPr id="5" name="文字方塊 4"/>
          <p:cNvSpPr txBox="1"/>
          <p:nvPr/>
        </p:nvSpPr>
        <p:spPr>
          <a:xfrm>
            <a:off x="1443001" y="4961663"/>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nvPr>
        </p:nvGraphicFramePr>
        <p:xfrm>
          <a:off x="1923969" y="4080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8" name="矩形 7"/>
          <p:cNvSpPr/>
          <p:nvPr/>
        </p:nvSpPr>
        <p:spPr>
          <a:xfrm>
            <a:off x="1134367" y="217094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p:cNvPicPr>
            <a:picLocks noChangeAspect="1"/>
          </p:cNvPicPr>
          <p:nvPr/>
        </p:nvPicPr>
        <p:blipFill>
          <a:blip r:embed="rId3"/>
          <a:stretch>
            <a:fillRect/>
          </a:stretch>
        </p:blipFill>
        <p:spPr>
          <a:xfrm>
            <a:off x="4270185" y="1453288"/>
            <a:ext cx="2239711" cy="2226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4" name="直線單箭頭接點 33"/>
          <p:cNvCxnSpPr/>
          <p:nvPr/>
        </p:nvCxnSpPr>
        <p:spPr>
          <a:xfrm>
            <a:off x="3546123" y="1093862"/>
            <a:ext cx="711439" cy="403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2574337" y="1914073"/>
            <a:ext cx="1690454" cy="943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6877898" y="305483"/>
            <a:ext cx="387457" cy="400110"/>
          </a:xfrm>
          <a:prstGeom prst="rect">
            <a:avLst/>
          </a:prstGeom>
          <a:noFill/>
        </p:spPr>
        <p:txBody>
          <a:bodyPr wrap="square" rtlCol="0">
            <a:spAutoFit/>
          </a:bodyPr>
          <a:lstStyle/>
          <a:p>
            <a:r>
              <a:rPr lang="en-US" altLang="zh-TW" sz="2000" dirty="0"/>
              <a:t>1:</a:t>
            </a:r>
            <a:endParaRPr lang="zh-TW" altLang="en-US" sz="2000" dirty="0"/>
          </a:p>
        </p:txBody>
      </p:sp>
      <p:sp>
        <p:nvSpPr>
          <p:cNvPr id="39" name="文字方塊 38"/>
          <p:cNvSpPr txBox="1"/>
          <p:nvPr/>
        </p:nvSpPr>
        <p:spPr>
          <a:xfrm>
            <a:off x="6877898" y="767148"/>
            <a:ext cx="387457" cy="400110"/>
          </a:xfrm>
          <a:prstGeom prst="rect">
            <a:avLst/>
          </a:prstGeom>
          <a:noFill/>
        </p:spPr>
        <p:txBody>
          <a:bodyPr wrap="square" rtlCol="0">
            <a:spAutoFit/>
          </a:bodyPr>
          <a:lstStyle/>
          <a:p>
            <a:r>
              <a:rPr lang="en-US" altLang="zh-TW" sz="2000" dirty="0"/>
              <a:t>2:</a:t>
            </a:r>
            <a:endParaRPr lang="zh-TW" altLang="en-US" sz="2000" dirty="0"/>
          </a:p>
        </p:txBody>
      </p:sp>
      <p:sp>
        <p:nvSpPr>
          <p:cNvPr id="40" name="文字方塊 39"/>
          <p:cNvSpPr txBox="1"/>
          <p:nvPr/>
        </p:nvSpPr>
        <p:spPr>
          <a:xfrm>
            <a:off x="6877898" y="1216830"/>
            <a:ext cx="387457" cy="400110"/>
          </a:xfrm>
          <a:prstGeom prst="rect">
            <a:avLst/>
          </a:prstGeom>
          <a:noFill/>
        </p:spPr>
        <p:txBody>
          <a:bodyPr wrap="square" rtlCol="0">
            <a:spAutoFit/>
          </a:bodyPr>
          <a:lstStyle/>
          <a:p>
            <a:r>
              <a:rPr lang="en-US" altLang="zh-TW" sz="2000" dirty="0"/>
              <a:t>3:</a:t>
            </a:r>
            <a:endParaRPr lang="zh-TW" altLang="en-US" sz="2000" dirty="0"/>
          </a:p>
        </p:txBody>
      </p:sp>
      <p:sp>
        <p:nvSpPr>
          <p:cNvPr id="41" name="文字方塊 40"/>
          <p:cNvSpPr txBox="1"/>
          <p:nvPr/>
        </p:nvSpPr>
        <p:spPr>
          <a:xfrm rot="5400000">
            <a:off x="6758867" y="2128350"/>
            <a:ext cx="82141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2" name="文字方塊 41"/>
          <p:cNvSpPr txBox="1"/>
          <p:nvPr/>
        </p:nvSpPr>
        <p:spPr>
          <a:xfrm>
            <a:off x="6893935" y="2495741"/>
            <a:ext cx="387457" cy="400110"/>
          </a:xfrm>
          <a:prstGeom prst="rect">
            <a:avLst/>
          </a:prstGeom>
          <a:noFill/>
        </p:spPr>
        <p:txBody>
          <a:bodyPr wrap="square" rtlCol="0">
            <a:spAutoFit/>
          </a:bodyPr>
          <a:lstStyle/>
          <a:p>
            <a:r>
              <a:rPr lang="en-US" altLang="zh-TW" sz="2000" dirty="0"/>
              <a:t>7:</a:t>
            </a:r>
            <a:endParaRPr lang="zh-TW" altLang="en-US" sz="2000" dirty="0"/>
          </a:p>
        </p:txBody>
      </p:sp>
      <p:sp>
        <p:nvSpPr>
          <p:cNvPr id="43" name="文字方塊 42"/>
          <p:cNvSpPr txBox="1"/>
          <p:nvPr/>
        </p:nvSpPr>
        <p:spPr>
          <a:xfrm>
            <a:off x="6893935" y="2957406"/>
            <a:ext cx="387457" cy="400110"/>
          </a:xfrm>
          <a:prstGeom prst="rect">
            <a:avLst/>
          </a:prstGeom>
          <a:noFill/>
        </p:spPr>
        <p:txBody>
          <a:bodyPr wrap="square" rtlCol="0">
            <a:spAutoFit/>
          </a:bodyPr>
          <a:lstStyle/>
          <a:p>
            <a:r>
              <a:rPr lang="en-US" altLang="zh-TW" sz="2000" dirty="0"/>
              <a:t>8:</a:t>
            </a:r>
            <a:endParaRPr lang="zh-TW" altLang="en-US" sz="2000" dirty="0"/>
          </a:p>
        </p:txBody>
      </p:sp>
      <p:sp>
        <p:nvSpPr>
          <p:cNvPr id="44" name="文字方塊 43"/>
          <p:cNvSpPr txBox="1"/>
          <p:nvPr/>
        </p:nvSpPr>
        <p:spPr>
          <a:xfrm>
            <a:off x="6893935" y="3407088"/>
            <a:ext cx="387457" cy="400110"/>
          </a:xfrm>
          <a:prstGeom prst="rect">
            <a:avLst/>
          </a:prstGeom>
          <a:noFill/>
        </p:spPr>
        <p:txBody>
          <a:bodyPr wrap="square" rtlCol="0">
            <a:spAutoFit/>
          </a:bodyPr>
          <a:lstStyle/>
          <a:p>
            <a:r>
              <a:rPr lang="en-US" altLang="zh-TW" sz="2000" dirty="0"/>
              <a:t>9:</a:t>
            </a:r>
            <a:endParaRPr lang="zh-TW" altLang="en-US" sz="2000" dirty="0"/>
          </a:p>
        </p:txBody>
      </p:sp>
      <p:sp>
        <p:nvSpPr>
          <p:cNvPr id="45" name="文字方塊 44"/>
          <p:cNvSpPr txBox="1"/>
          <p:nvPr/>
        </p:nvSpPr>
        <p:spPr>
          <a:xfrm rot="5400000">
            <a:off x="6861606" y="4305869"/>
            <a:ext cx="53936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6" name="文字方塊 45"/>
          <p:cNvSpPr txBox="1"/>
          <p:nvPr/>
        </p:nvSpPr>
        <p:spPr>
          <a:xfrm>
            <a:off x="6734463" y="4694511"/>
            <a:ext cx="523220" cy="400110"/>
          </a:xfrm>
          <a:prstGeom prst="rect">
            <a:avLst/>
          </a:prstGeom>
          <a:noFill/>
        </p:spPr>
        <p:txBody>
          <a:bodyPr wrap="square" rtlCol="0">
            <a:spAutoFit/>
          </a:bodyPr>
          <a:lstStyle/>
          <a:p>
            <a:r>
              <a:rPr lang="en-US" altLang="zh-TW" sz="2000" dirty="0"/>
              <a:t>13:</a:t>
            </a:r>
            <a:endParaRPr lang="zh-TW" altLang="en-US" sz="2000" dirty="0"/>
          </a:p>
        </p:txBody>
      </p:sp>
      <p:sp>
        <p:nvSpPr>
          <p:cNvPr id="47" name="文字方塊 46"/>
          <p:cNvSpPr txBox="1"/>
          <p:nvPr/>
        </p:nvSpPr>
        <p:spPr>
          <a:xfrm>
            <a:off x="6728880" y="5158703"/>
            <a:ext cx="523220" cy="400110"/>
          </a:xfrm>
          <a:prstGeom prst="rect">
            <a:avLst/>
          </a:prstGeom>
          <a:noFill/>
        </p:spPr>
        <p:txBody>
          <a:bodyPr wrap="square" rtlCol="0">
            <a:spAutoFit/>
          </a:bodyPr>
          <a:lstStyle/>
          <a:p>
            <a:r>
              <a:rPr lang="en-US" altLang="zh-TW" sz="2000" dirty="0"/>
              <a:t>14:</a:t>
            </a:r>
            <a:endParaRPr lang="zh-TW" altLang="en-US" sz="2000" dirty="0"/>
          </a:p>
        </p:txBody>
      </p:sp>
      <p:sp>
        <p:nvSpPr>
          <p:cNvPr id="48" name="文字方塊 47"/>
          <p:cNvSpPr txBox="1"/>
          <p:nvPr/>
        </p:nvSpPr>
        <p:spPr>
          <a:xfrm>
            <a:off x="6728881" y="5636385"/>
            <a:ext cx="596379" cy="400110"/>
          </a:xfrm>
          <a:prstGeom prst="rect">
            <a:avLst/>
          </a:prstGeom>
          <a:noFill/>
        </p:spPr>
        <p:txBody>
          <a:bodyPr wrap="square" rtlCol="0">
            <a:spAutoFit/>
          </a:bodyPr>
          <a:lstStyle/>
          <a:p>
            <a:r>
              <a:rPr lang="en-US" altLang="zh-TW" sz="2000" dirty="0"/>
              <a:t>15:</a:t>
            </a:r>
            <a:endParaRPr lang="zh-TW" altLang="en-US" sz="2000" dirty="0"/>
          </a:p>
        </p:txBody>
      </p:sp>
      <p:sp>
        <p:nvSpPr>
          <p:cNvPr id="49" name="文字方塊 48"/>
          <p:cNvSpPr txBox="1"/>
          <p:nvPr/>
        </p:nvSpPr>
        <p:spPr>
          <a:xfrm rot="5400000">
            <a:off x="6817366" y="6535313"/>
            <a:ext cx="424827"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50" name="文字方塊 49"/>
          <p:cNvSpPr txBox="1"/>
          <p:nvPr/>
        </p:nvSpPr>
        <p:spPr>
          <a:xfrm>
            <a:off x="8403516" y="5559670"/>
            <a:ext cx="2371241" cy="830997"/>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dirty="0" smtClean="0">
                <a:solidFill>
                  <a:srgbClr val="002060"/>
                </a:solidFill>
                <a:latin typeface="Microsoft YaHei" charset="-122"/>
                <a:ea typeface="Microsoft YaHei" charset="-122"/>
                <a:cs typeface="Microsoft YaHei" charset="-122"/>
              </a:rPr>
              <a:t>只与</a:t>
            </a:r>
            <a:r>
              <a:rPr lang="en-US" altLang="zh-CN" sz="2400" dirty="0" smtClean="0">
                <a:solidFill>
                  <a:srgbClr val="002060"/>
                </a:solidFill>
                <a:latin typeface="Microsoft YaHei" charset="-122"/>
                <a:ea typeface="Microsoft YaHei" charset="-122"/>
                <a:cs typeface="Microsoft YaHei" charset="-122"/>
              </a:rPr>
              <a:t>9</a:t>
            </a:r>
            <a:r>
              <a:rPr lang="zh-CN" altLang="en-US" sz="2400" dirty="0" smtClean="0">
                <a:solidFill>
                  <a:srgbClr val="002060"/>
                </a:solidFill>
                <a:latin typeface="Microsoft YaHei" charset="-122"/>
                <a:ea typeface="Microsoft YaHei" charset="-122"/>
                <a:cs typeface="Microsoft YaHei" charset="-122"/>
              </a:rPr>
              <a:t>个输入连接，不是全连接</a:t>
            </a:r>
            <a:endParaRPr lang="zh-TW" altLang="en-US" sz="2400" dirty="0">
              <a:solidFill>
                <a:srgbClr val="002060"/>
              </a:solidFill>
              <a:latin typeface="Microsoft YaHei" charset="-122"/>
              <a:ea typeface="Microsoft YaHei" charset="-122"/>
              <a:cs typeface="Microsoft YaHei" charset="-122"/>
            </a:endParaRPr>
          </a:p>
        </p:txBody>
      </p:sp>
      <p:sp>
        <p:nvSpPr>
          <p:cNvPr id="51" name="文字方塊 50"/>
          <p:cNvSpPr txBox="1"/>
          <p:nvPr/>
        </p:nvSpPr>
        <p:spPr>
          <a:xfrm>
            <a:off x="6887965" y="1664247"/>
            <a:ext cx="387457" cy="400110"/>
          </a:xfrm>
          <a:prstGeom prst="rect">
            <a:avLst/>
          </a:prstGeom>
          <a:noFill/>
        </p:spPr>
        <p:txBody>
          <a:bodyPr wrap="square" rtlCol="0">
            <a:spAutoFit/>
          </a:bodyPr>
          <a:lstStyle/>
          <a:p>
            <a:r>
              <a:rPr lang="en-US" altLang="zh-TW" sz="2000" dirty="0"/>
              <a:t>4:</a:t>
            </a:r>
            <a:endParaRPr lang="zh-TW" altLang="en-US" sz="2000" dirty="0"/>
          </a:p>
        </p:txBody>
      </p:sp>
      <p:sp>
        <p:nvSpPr>
          <p:cNvPr id="52" name="文字方塊 51"/>
          <p:cNvSpPr txBox="1"/>
          <p:nvPr/>
        </p:nvSpPr>
        <p:spPr>
          <a:xfrm>
            <a:off x="6661461" y="3818392"/>
            <a:ext cx="639457" cy="400110"/>
          </a:xfrm>
          <a:prstGeom prst="rect">
            <a:avLst/>
          </a:prstGeom>
          <a:noFill/>
        </p:spPr>
        <p:txBody>
          <a:bodyPr wrap="square" rtlCol="0">
            <a:spAutoFit/>
          </a:bodyPr>
          <a:lstStyle/>
          <a:p>
            <a:pPr algn="r"/>
            <a:r>
              <a:rPr lang="en-US" altLang="zh-TW" sz="2000" dirty="0"/>
              <a:t>10:</a:t>
            </a:r>
            <a:endParaRPr lang="zh-TW" altLang="en-US" sz="2000" dirty="0"/>
          </a:p>
        </p:txBody>
      </p:sp>
      <p:sp>
        <p:nvSpPr>
          <p:cNvPr id="53" name="文字方塊 52"/>
          <p:cNvSpPr txBox="1"/>
          <p:nvPr/>
        </p:nvSpPr>
        <p:spPr>
          <a:xfrm>
            <a:off x="6723686" y="6045274"/>
            <a:ext cx="596379" cy="400110"/>
          </a:xfrm>
          <a:prstGeom prst="rect">
            <a:avLst/>
          </a:prstGeom>
          <a:noFill/>
        </p:spPr>
        <p:txBody>
          <a:bodyPr wrap="square" rtlCol="0">
            <a:spAutoFit/>
          </a:bodyPr>
          <a:lstStyle/>
          <a:p>
            <a:r>
              <a:rPr lang="en-US" altLang="zh-TW" sz="2000" dirty="0"/>
              <a:t>16:</a:t>
            </a:r>
            <a:endParaRPr lang="zh-TW" altLang="en-US" sz="2000" dirty="0"/>
          </a:p>
        </p:txBody>
      </p:sp>
      <p:sp>
        <p:nvSpPr>
          <p:cNvPr id="55" name="矩形 54"/>
          <p:cNvSpPr/>
          <p:nvPr/>
        </p:nvSpPr>
        <p:spPr>
          <a:xfrm>
            <a:off x="7795552" y="40131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795552" y="8703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795552" y="13126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795552" y="177445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795552" y="261235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795552" y="308134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795552" y="35237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795552" y="398549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795552" y="477560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795552" y="524459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795552" y="568695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795552" y="614874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8065552" y="536315"/>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8065552" y="1005303"/>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8065552" y="1447661"/>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8085443" y="1852998"/>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8085441" y="1793296"/>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8085441" y="1793296"/>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8065552" y="1900729"/>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8065551" y="1793295"/>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8065551" y="1793295"/>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456595" y="143329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1970464" y="416813"/>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22656" y="388585"/>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33845" y="401315"/>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70464" y="875077"/>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22656" y="846849"/>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33845" y="859579"/>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83087" y="1331159"/>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35279" y="1302931"/>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46468" y="1315661"/>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1353451" y="5579505"/>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smtClean="0">
                <a:latin typeface="Microsoft YaHei" charset="-122"/>
                <a:ea typeface="Microsoft YaHei" charset="-122"/>
                <a:cs typeface="Microsoft YaHei" charset="-122"/>
              </a:rPr>
              <a:t>参数更少</a:t>
            </a:r>
            <a:r>
              <a:rPr lang="en-US" altLang="zh-TW" sz="2800" dirty="0" smtClean="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
        <p:nvSpPr>
          <p:cNvPr id="2" name="标题 1"/>
          <p:cNvSpPr>
            <a:spLocks noGrp="1"/>
          </p:cNvSpPr>
          <p:nvPr>
            <p:ph type="title"/>
          </p:nvPr>
        </p:nvSpPr>
        <p:spPr>
          <a:xfrm>
            <a:off x="52997" y="1096393"/>
            <a:ext cx="1563657" cy="674233"/>
          </a:xfrm>
        </p:spPr>
        <p:txBody>
          <a:bodyPr/>
          <a:lstStyle/>
          <a:p>
            <a:r>
              <a:rPr kumimoji="1" lang="zh-CN" altLang="en-US" b="0" dirty="0" smtClean="0">
                <a:solidFill>
                  <a:srgbClr val="002060"/>
                </a:solidFill>
              </a:rPr>
              <a:t>滤波器</a:t>
            </a:r>
            <a:r>
              <a:rPr kumimoji="1" lang="en-US" altLang="zh-CN" b="0" dirty="0" smtClean="0">
                <a:solidFill>
                  <a:srgbClr val="002060"/>
                </a:solidFill>
              </a:rPr>
              <a:t>1</a:t>
            </a:r>
            <a:endParaRPr kumimoji="1" lang="zh-CN" altLang="en-US" b="0" dirty="0">
              <a:solidFill>
                <a:srgbClr val="002060"/>
              </a:solidFill>
            </a:endParaRPr>
          </a:p>
        </p:txBody>
      </p:sp>
    </p:spTree>
    <p:extLst>
      <p:ext uri="{BB962C8B-B14F-4D97-AF65-F5344CB8AC3E}">
        <p14:creationId xmlns:p14="http://schemas.microsoft.com/office/powerpoint/2010/main" val="1137800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8" grpId="0"/>
      <p:bldP spid="39" grpId="0"/>
      <p:bldP spid="40" grpId="0"/>
      <p:bldP spid="41" grpId="0"/>
      <p:bldP spid="42" grpId="0"/>
      <p:bldP spid="43" grpId="0"/>
      <p:bldP spid="44" grpId="0"/>
      <p:bldP spid="45" grpId="0"/>
      <p:bldP spid="46" grpId="0"/>
      <p:bldP spid="47" grpId="0"/>
      <p:bldP spid="48" grpId="0"/>
      <p:bldP spid="49" grpId="0"/>
      <p:bldP spid="50" grpId="0" animBg="1"/>
      <p:bldP spid="51" grpId="0"/>
      <p:bldP spid="52" grpId="0"/>
      <p:bldP spid="53" grpId="0"/>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109"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6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extLst/>
          </p:nvPr>
        </p:nvGraphicFramePr>
        <p:xfrm>
          <a:off x="1134367" y="2170949"/>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5"/>
                  </a:ext>
                </a:extLst>
              </a:tr>
            </a:tbl>
          </a:graphicData>
        </a:graphic>
      </p:graphicFrame>
      <p:sp>
        <p:nvSpPr>
          <p:cNvPr id="5" name="文字方塊 4"/>
          <p:cNvSpPr txBox="1"/>
          <p:nvPr/>
        </p:nvSpPr>
        <p:spPr>
          <a:xfrm>
            <a:off x="1443001" y="4961663"/>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nvPr>
        </p:nvGraphicFramePr>
        <p:xfrm>
          <a:off x="1923969" y="4080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8" name="矩形 7"/>
          <p:cNvSpPr/>
          <p:nvPr/>
        </p:nvSpPr>
        <p:spPr>
          <a:xfrm>
            <a:off x="1591567" y="217094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6877898" y="305483"/>
            <a:ext cx="387457" cy="400110"/>
          </a:xfrm>
          <a:prstGeom prst="rect">
            <a:avLst/>
          </a:prstGeom>
          <a:noFill/>
        </p:spPr>
        <p:txBody>
          <a:bodyPr wrap="square" rtlCol="0">
            <a:spAutoFit/>
          </a:bodyPr>
          <a:lstStyle/>
          <a:p>
            <a:r>
              <a:rPr lang="en-US" altLang="zh-TW" sz="2000" dirty="0"/>
              <a:t>1:</a:t>
            </a:r>
            <a:endParaRPr lang="zh-TW" altLang="en-US" sz="2000" dirty="0"/>
          </a:p>
        </p:txBody>
      </p:sp>
      <p:sp>
        <p:nvSpPr>
          <p:cNvPr id="39" name="文字方塊 38"/>
          <p:cNvSpPr txBox="1"/>
          <p:nvPr/>
        </p:nvSpPr>
        <p:spPr>
          <a:xfrm>
            <a:off x="6877898" y="767148"/>
            <a:ext cx="387457" cy="400110"/>
          </a:xfrm>
          <a:prstGeom prst="rect">
            <a:avLst/>
          </a:prstGeom>
          <a:noFill/>
        </p:spPr>
        <p:txBody>
          <a:bodyPr wrap="square" rtlCol="0">
            <a:spAutoFit/>
          </a:bodyPr>
          <a:lstStyle/>
          <a:p>
            <a:r>
              <a:rPr lang="en-US" altLang="zh-TW" sz="2000" dirty="0"/>
              <a:t>2:</a:t>
            </a:r>
            <a:endParaRPr lang="zh-TW" altLang="en-US" sz="2000" dirty="0"/>
          </a:p>
        </p:txBody>
      </p:sp>
      <p:sp>
        <p:nvSpPr>
          <p:cNvPr id="40" name="文字方塊 39"/>
          <p:cNvSpPr txBox="1"/>
          <p:nvPr/>
        </p:nvSpPr>
        <p:spPr>
          <a:xfrm>
            <a:off x="6877898" y="1216830"/>
            <a:ext cx="387457" cy="400110"/>
          </a:xfrm>
          <a:prstGeom prst="rect">
            <a:avLst/>
          </a:prstGeom>
          <a:noFill/>
        </p:spPr>
        <p:txBody>
          <a:bodyPr wrap="square" rtlCol="0">
            <a:spAutoFit/>
          </a:bodyPr>
          <a:lstStyle/>
          <a:p>
            <a:r>
              <a:rPr lang="en-US" altLang="zh-TW" sz="2000" dirty="0"/>
              <a:t>3:</a:t>
            </a:r>
            <a:endParaRPr lang="zh-TW" altLang="en-US" sz="2000" dirty="0"/>
          </a:p>
        </p:txBody>
      </p:sp>
      <p:sp>
        <p:nvSpPr>
          <p:cNvPr id="41" name="文字方塊 40"/>
          <p:cNvSpPr txBox="1"/>
          <p:nvPr/>
        </p:nvSpPr>
        <p:spPr>
          <a:xfrm rot="5400000">
            <a:off x="6758867" y="2128350"/>
            <a:ext cx="82141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2" name="文字方塊 41"/>
          <p:cNvSpPr txBox="1"/>
          <p:nvPr/>
        </p:nvSpPr>
        <p:spPr>
          <a:xfrm>
            <a:off x="6893935" y="2495741"/>
            <a:ext cx="387457" cy="400110"/>
          </a:xfrm>
          <a:prstGeom prst="rect">
            <a:avLst/>
          </a:prstGeom>
          <a:noFill/>
        </p:spPr>
        <p:txBody>
          <a:bodyPr wrap="square" rtlCol="0">
            <a:spAutoFit/>
          </a:bodyPr>
          <a:lstStyle/>
          <a:p>
            <a:r>
              <a:rPr lang="en-US" altLang="zh-TW" sz="2000" dirty="0"/>
              <a:t>7:</a:t>
            </a:r>
            <a:endParaRPr lang="zh-TW" altLang="en-US" sz="2000" dirty="0"/>
          </a:p>
        </p:txBody>
      </p:sp>
      <p:sp>
        <p:nvSpPr>
          <p:cNvPr id="43" name="文字方塊 42"/>
          <p:cNvSpPr txBox="1"/>
          <p:nvPr/>
        </p:nvSpPr>
        <p:spPr>
          <a:xfrm>
            <a:off x="6893935" y="2957406"/>
            <a:ext cx="387457" cy="400110"/>
          </a:xfrm>
          <a:prstGeom prst="rect">
            <a:avLst/>
          </a:prstGeom>
          <a:noFill/>
        </p:spPr>
        <p:txBody>
          <a:bodyPr wrap="square" rtlCol="0">
            <a:spAutoFit/>
          </a:bodyPr>
          <a:lstStyle/>
          <a:p>
            <a:r>
              <a:rPr lang="en-US" altLang="zh-TW" sz="2000" dirty="0"/>
              <a:t>8:</a:t>
            </a:r>
            <a:endParaRPr lang="zh-TW" altLang="en-US" sz="2000" dirty="0"/>
          </a:p>
        </p:txBody>
      </p:sp>
      <p:sp>
        <p:nvSpPr>
          <p:cNvPr id="44" name="文字方塊 43"/>
          <p:cNvSpPr txBox="1"/>
          <p:nvPr/>
        </p:nvSpPr>
        <p:spPr>
          <a:xfrm>
            <a:off x="6893935" y="3407088"/>
            <a:ext cx="387457" cy="400110"/>
          </a:xfrm>
          <a:prstGeom prst="rect">
            <a:avLst/>
          </a:prstGeom>
          <a:noFill/>
        </p:spPr>
        <p:txBody>
          <a:bodyPr wrap="square" rtlCol="0">
            <a:spAutoFit/>
          </a:bodyPr>
          <a:lstStyle/>
          <a:p>
            <a:r>
              <a:rPr lang="en-US" altLang="zh-TW" sz="2000" dirty="0"/>
              <a:t>9:</a:t>
            </a:r>
            <a:endParaRPr lang="zh-TW" altLang="en-US" sz="2000" dirty="0"/>
          </a:p>
        </p:txBody>
      </p:sp>
      <p:sp>
        <p:nvSpPr>
          <p:cNvPr id="45" name="文字方塊 44"/>
          <p:cNvSpPr txBox="1"/>
          <p:nvPr/>
        </p:nvSpPr>
        <p:spPr>
          <a:xfrm rot="5400000">
            <a:off x="6861606" y="4305869"/>
            <a:ext cx="53936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6" name="文字方塊 45"/>
          <p:cNvSpPr txBox="1"/>
          <p:nvPr/>
        </p:nvSpPr>
        <p:spPr>
          <a:xfrm>
            <a:off x="6734463" y="4694511"/>
            <a:ext cx="523220" cy="400110"/>
          </a:xfrm>
          <a:prstGeom prst="rect">
            <a:avLst/>
          </a:prstGeom>
          <a:noFill/>
        </p:spPr>
        <p:txBody>
          <a:bodyPr wrap="square" rtlCol="0">
            <a:spAutoFit/>
          </a:bodyPr>
          <a:lstStyle/>
          <a:p>
            <a:r>
              <a:rPr lang="en-US" altLang="zh-TW" sz="2000" dirty="0"/>
              <a:t>13:</a:t>
            </a:r>
            <a:endParaRPr lang="zh-TW" altLang="en-US" sz="2000" dirty="0"/>
          </a:p>
        </p:txBody>
      </p:sp>
      <p:sp>
        <p:nvSpPr>
          <p:cNvPr id="47" name="文字方塊 46"/>
          <p:cNvSpPr txBox="1"/>
          <p:nvPr/>
        </p:nvSpPr>
        <p:spPr>
          <a:xfrm>
            <a:off x="6728880" y="5158703"/>
            <a:ext cx="523220" cy="400110"/>
          </a:xfrm>
          <a:prstGeom prst="rect">
            <a:avLst/>
          </a:prstGeom>
          <a:noFill/>
        </p:spPr>
        <p:txBody>
          <a:bodyPr wrap="square" rtlCol="0">
            <a:spAutoFit/>
          </a:bodyPr>
          <a:lstStyle/>
          <a:p>
            <a:r>
              <a:rPr lang="en-US" altLang="zh-TW" sz="2000" dirty="0"/>
              <a:t>14:</a:t>
            </a:r>
            <a:endParaRPr lang="zh-TW" altLang="en-US" sz="2000" dirty="0"/>
          </a:p>
        </p:txBody>
      </p:sp>
      <p:sp>
        <p:nvSpPr>
          <p:cNvPr id="48" name="文字方塊 47"/>
          <p:cNvSpPr txBox="1"/>
          <p:nvPr/>
        </p:nvSpPr>
        <p:spPr>
          <a:xfrm>
            <a:off x="6728881" y="5636385"/>
            <a:ext cx="596379" cy="400110"/>
          </a:xfrm>
          <a:prstGeom prst="rect">
            <a:avLst/>
          </a:prstGeom>
          <a:noFill/>
        </p:spPr>
        <p:txBody>
          <a:bodyPr wrap="square" rtlCol="0">
            <a:spAutoFit/>
          </a:bodyPr>
          <a:lstStyle/>
          <a:p>
            <a:r>
              <a:rPr lang="en-US" altLang="zh-TW" sz="2000" dirty="0"/>
              <a:t>15:</a:t>
            </a:r>
            <a:endParaRPr lang="zh-TW" altLang="en-US" sz="2000" dirty="0"/>
          </a:p>
        </p:txBody>
      </p:sp>
      <p:sp>
        <p:nvSpPr>
          <p:cNvPr id="49" name="文字方塊 48"/>
          <p:cNvSpPr txBox="1"/>
          <p:nvPr/>
        </p:nvSpPr>
        <p:spPr>
          <a:xfrm rot="5400000">
            <a:off x="6817366" y="6535313"/>
            <a:ext cx="424827"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51" name="文字方塊 50"/>
          <p:cNvSpPr txBox="1"/>
          <p:nvPr/>
        </p:nvSpPr>
        <p:spPr>
          <a:xfrm>
            <a:off x="6887965" y="1664247"/>
            <a:ext cx="387457" cy="400110"/>
          </a:xfrm>
          <a:prstGeom prst="rect">
            <a:avLst/>
          </a:prstGeom>
          <a:noFill/>
        </p:spPr>
        <p:txBody>
          <a:bodyPr wrap="square" rtlCol="0">
            <a:spAutoFit/>
          </a:bodyPr>
          <a:lstStyle/>
          <a:p>
            <a:r>
              <a:rPr lang="en-US" altLang="zh-TW" sz="2000" dirty="0"/>
              <a:t>4:</a:t>
            </a:r>
            <a:endParaRPr lang="zh-TW" altLang="en-US" sz="2000" dirty="0"/>
          </a:p>
        </p:txBody>
      </p:sp>
      <p:sp>
        <p:nvSpPr>
          <p:cNvPr id="52" name="文字方塊 51"/>
          <p:cNvSpPr txBox="1"/>
          <p:nvPr/>
        </p:nvSpPr>
        <p:spPr>
          <a:xfrm>
            <a:off x="6661461" y="3818392"/>
            <a:ext cx="639457" cy="400110"/>
          </a:xfrm>
          <a:prstGeom prst="rect">
            <a:avLst/>
          </a:prstGeom>
          <a:noFill/>
        </p:spPr>
        <p:txBody>
          <a:bodyPr wrap="square" rtlCol="0">
            <a:spAutoFit/>
          </a:bodyPr>
          <a:lstStyle/>
          <a:p>
            <a:pPr algn="r"/>
            <a:r>
              <a:rPr lang="en-US" altLang="zh-TW" sz="2000" dirty="0"/>
              <a:t>10:</a:t>
            </a:r>
            <a:endParaRPr lang="zh-TW" altLang="en-US" sz="2000" dirty="0"/>
          </a:p>
        </p:txBody>
      </p:sp>
      <p:sp>
        <p:nvSpPr>
          <p:cNvPr id="53" name="文字方塊 52"/>
          <p:cNvSpPr txBox="1"/>
          <p:nvPr/>
        </p:nvSpPr>
        <p:spPr>
          <a:xfrm>
            <a:off x="6723686" y="6045274"/>
            <a:ext cx="596379" cy="400110"/>
          </a:xfrm>
          <a:prstGeom prst="rect">
            <a:avLst/>
          </a:prstGeom>
          <a:noFill/>
        </p:spPr>
        <p:txBody>
          <a:bodyPr wrap="square" rtlCol="0">
            <a:spAutoFit/>
          </a:bodyPr>
          <a:lstStyle/>
          <a:p>
            <a:r>
              <a:rPr lang="en-US" altLang="zh-TW" sz="2000" dirty="0"/>
              <a:t>16:</a:t>
            </a:r>
            <a:endParaRPr lang="zh-TW" altLang="en-US" sz="2000" dirty="0"/>
          </a:p>
        </p:txBody>
      </p:sp>
      <p:sp>
        <p:nvSpPr>
          <p:cNvPr id="55" name="矩形 54"/>
          <p:cNvSpPr/>
          <p:nvPr/>
        </p:nvSpPr>
        <p:spPr>
          <a:xfrm>
            <a:off x="7795552" y="40131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795552" y="8703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795552" y="13126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795552" y="177445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795552" y="261235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795552" y="308134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795552" y="35237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795552" y="398549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795552" y="477560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795552" y="524459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795552" y="568695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795552" y="614874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8065552" y="536315"/>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8065552" y="1005303"/>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8065552" y="1447661"/>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8085443" y="1852998"/>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8085441" y="1793296"/>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8085441" y="1793296"/>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8065552" y="1900729"/>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8065551" y="1793295"/>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8065551" y="1793295"/>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456595" y="143329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1970464" y="416813"/>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22656" y="388585"/>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33845" y="401315"/>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70464" y="875077"/>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22656" y="846849"/>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33845" y="859579"/>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83087" y="1331159"/>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35279" y="1302931"/>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46468" y="1315661"/>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1353451" y="5579505"/>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smtClean="0">
                <a:latin typeface="Microsoft YaHei" charset="-122"/>
                <a:ea typeface="Microsoft YaHei" charset="-122"/>
                <a:cs typeface="Microsoft YaHei" charset="-122"/>
              </a:rPr>
              <a:t>参数更少</a:t>
            </a:r>
            <a:r>
              <a:rPr lang="en-US" altLang="zh-TW" sz="2800" dirty="0" smtClean="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
        <p:nvSpPr>
          <p:cNvPr id="2" name="标题 1"/>
          <p:cNvSpPr>
            <a:spLocks noGrp="1"/>
          </p:cNvSpPr>
          <p:nvPr>
            <p:ph type="title"/>
          </p:nvPr>
        </p:nvSpPr>
        <p:spPr>
          <a:xfrm>
            <a:off x="52997" y="1096393"/>
            <a:ext cx="1563657" cy="674233"/>
          </a:xfrm>
        </p:spPr>
        <p:txBody>
          <a:bodyPr/>
          <a:lstStyle/>
          <a:p>
            <a:r>
              <a:rPr kumimoji="1" lang="zh-CN" altLang="en-US" b="0" dirty="0" smtClean="0">
                <a:solidFill>
                  <a:srgbClr val="002060"/>
                </a:solidFill>
              </a:rPr>
              <a:t>滤波器</a:t>
            </a:r>
            <a:r>
              <a:rPr kumimoji="1" lang="en-US" altLang="zh-CN" b="0" dirty="0" smtClean="0">
                <a:solidFill>
                  <a:srgbClr val="002060"/>
                </a:solidFill>
              </a:rPr>
              <a:t>1</a:t>
            </a:r>
            <a:endParaRPr kumimoji="1" lang="zh-CN" altLang="en-US" b="0" dirty="0">
              <a:solidFill>
                <a:srgbClr val="002060"/>
              </a:solidFill>
            </a:endParaRPr>
          </a:p>
        </p:txBody>
      </p:sp>
      <p:pic>
        <p:nvPicPr>
          <p:cNvPr id="70" name="圖片 86"/>
          <p:cNvPicPr>
            <a:picLocks noChangeAspect="1"/>
          </p:cNvPicPr>
          <p:nvPr/>
        </p:nvPicPr>
        <p:blipFill>
          <a:blip r:embed="rId3"/>
          <a:stretch>
            <a:fillRect/>
          </a:stretch>
        </p:blipFill>
        <p:spPr>
          <a:xfrm>
            <a:off x="4238877" y="1215656"/>
            <a:ext cx="2229885" cy="2242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5" name="直線單箭頭接點 34"/>
          <p:cNvCxnSpPr/>
          <p:nvPr/>
        </p:nvCxnSpPr>
        <p:spPr>
          <a:xfrm flipV="1">
            <a:off x="3028566" y="1582661"/>
            <a:ext cx="1817754" cy="12723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546123" y="1093862"/>
            <a:ext cx="1300197" cy="2187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橢圓 109"/>
          <p:cNvSpPr/>
          <p:nvPr/>
        </p:nvSpPr>
        <p:spPr>
          <a:xfrm>
            <a:off x="9436722" y="3237638"/>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73" name="文字方塊 66"/>
          <p:cNvSpPr txBox="1"/>
          <p:nvPr/>
        </p:nvSpPr>
        <p:spPr>
          <a:xfrm>
            <a:off x="8423599" y="6024498"/>
            <a:ext cx="1479843" cy="461665"/>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smtClean="0">
                <a:latin typeface="Microsoft YaHei" charset="-122"/>
                <a:ea typeface="Microsoft YaHei" charset="-122"/>
                <a:cs typeface="Microsoft YaHei" charset="-122"/>
              </a:rPr>
              <a:t>权重共享</a:t>
            </a:r>
            <a:endParaRPr lang="zh-TW" altLang="en-US" sz="2400" dirty="0">
              <a:latin typeface="Microsoft YaHei" charset="-122"/>
              <a:ea typeface="Microsoft YaHei" charset="-122"/>
              <a:cs typeface="Microsoft YaHei" charset="-122"/>
            </a:endParaRPr>
          </a:p>
        </p:txBody>
      </p:sp>
      <p:cxnSp>
        <p:nvCxnSpPr>
          <p:cNvPr id="74" name="直線單箭頭接點 71"/>
          <p:cNvCxnSpPr/>
          <p:nvPr/>
        </p:nvCxnSpPr>
        <p:spPr>
          <a:xfrm>
            <a:off x="8065554" y="1013442"/>
            <a:ext cx="1371169" cy="25841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2"/>
          <p:cNvCxnSpPr/>
          <p:nvPr/>
        </p:nvCxnSpPr>
        <p:spPr>
          <a:xfrm>
            <a:off x="8065554" y="1455802"/>
            <a:ext cx="1371169" cy="2141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3"/>
          <p:cNvCxnSpPr/>
          <p:nvPr/>
        </p:nvCxnSpPr>
        <p:spPr>
          <a:xfrm>
            <a:off x="8065554" y="1917598"/>
            <a:ext cx="1371169" cy="16800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4"/>
          <p:cNvCxnSpPr/>
          <p:nvPr/>
        </p:nvCxnSpPr>
        <p:spPr>
          <a:xfrm>
            <a:off x="8094844" y="3244808"/>
            <a:ext cx="1341879" cy="35283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5"/>
          <p:cNvCxnSpPr/>
          <p:nvPr/>
        </p:nvCxnSpPr>
        <p:spPr>
          <a:xfrm flipV="1">
            <a:off x="8081590" y="3597638"/>
            <a:ext cx="1355132" cy="125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76"/>
          <p:cNvCxnSpPr/>
          <p:nvPr/>
        </p:nvCxnSpPr>
        <p:spPr>
          <a:xfrm flipV="1">
            <a:off x="8081606" y="3597639"/>
            <a:ext cx="1355117" cy="5699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flipV="1">
            <a:off x="8065553" y="3654098"/>
            <a:ext cx="1344118" cy="263779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7" name="文字方塊 92"/>
          <p:cNvSpPr txBox="1"/>
          <p:nvPr/>
        </p:nvSpPr>
        <p:spPr>
          <a:xfrm>
            <a:off x="1353016" y="6183774"/>
            <a:ext cx="348532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smtClean="0">
                <a:latin typeface="Microsoft YaHei" charset="-122"/>
                <a:ea typeface="Microsoft YaHei" charset="-122"/>
                <a:cs typeface="Microsoft YaHei" charset="-122"/>
              </a:rPr>
              <a:t>参数再减少</a:t>
            </a:r>
            <a:r>
              <a:rPr lang="en-US" altLang="zh-TW" sz="2800" dirty="0" smtClean="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11366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內容版面配置區 3"/>
          <p:cNvGraphicFramePr>
            <a:graphicFrameLocks/>
          </p:cNvGraphicFramePr>
          <p:nvPr>
            <p:extLst>
              <p:ext uri="{D42A27DB-BD31-4B8C-83A1-F6EECF244321}">
                <p14:modId xmlns:p14="http://schemas.microsoft.com/office/powerpoint/2010/main" val="18136601"/>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1494637177"/>
              </p:ext>
            </p:extLst>
          </p:nvPr>
        </p:nvGraphicFramePr>
        <p:xfrm>
          <a:off x="7087892" y="84416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7" name="文字方塊 6"/>
          <p:cNvSpPr txBox="1"/>
          <p:nvPr/>
        </p:nvSpPr>
        <p:spPr>
          <a:xfrm>
            <a:off x="8710047" y="1299133"/>
            <a:ext cx="1448123" cy="461665"/>
          </a:xfrm>
          <a:prstGeom prst="rect">
            <a:avLst/>
          </a:prstGeom>
          <a:noFill/>
        </p:spPr>
        <p:txBody>
          <a:bodyPr wrap="square" rtlCol="0">
            <a:spAutoFit/>
          </a:bodyPr>
          <a:lstStyle/>
          <a:p>
            <a:pPr algn="ctr"/>
            <a:r>
              <a:rPr lang="zh-CN" altLang="en-US" sz="240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9489" y="1701118"/>
            <a:ext cx="2143001" cy="2080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矩形 27"/>
          <p:cNvSpPr/>
          <p:nvPr/>
        </p:nvSpPr>
        <p:spPr>
          <a:xfrm>
            <a:off x="2383928" y="1701118"/>
            <a:ext cx="2206360" cy="2080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19" name="矩形 18"/>
          <p:cNvSpPr/>
          <p:nvPr/>
        </p:nvSpPr>
        <p:spPr>
          <a:xfrm>
            <a:off x="1272947" y="1008624"/>
            <a:ext cx="2653290" cy="461665"/>
          </a:xfrm>
          <a:prstGeom prst="rect">
            <a:avLst/>
          </a:prstGeom>
        </p:spPr>
        <p:txBody>
          <a:bodyPr wrap="none">
            <a:spAutoFit/>
          </a:bodyPr>
          <a:lstStyle/>
          <a:p>
            <a:r>
              <a:rPr lang="zh-CN" altLang="en-US" sz="2400" dirty="0" smtClean="0">
                <a:solidFill>
                  <a:srgbClr val="002060"/>
                </a:solidFill>
                <a:latin typeface="Microsoft YaHei" charset="-122"/>
                <a:ea typeface="Microsoft YaHei" charset="-122"/>
                <a:cs typeface="Microsoft YaHei" charset="-122"/>
              </a:rPr>
              <a:t>步幅（</a:t>
            </a:r>
            <a:r>
              <a:rPr lang="en-US" altLang="zh-TW" sz="2400" dirty="0" smtClean="0">
                <a:solidFill>
                  <a:srgbClr val="002060"/>
                </a:solidFill>
                <a:latin typeface="Microsoft YaHei" charset="-122"/>
                <a:ea typeface="Microsoft YaHei" charset="-122"/>
                <a:cs typeface="Microsoft YaHei" charset="-122"/>
              </a:rPr>
              <a:t>s</a:t>
            </a:r>
            <a:r>
              <a:rPr lang="zh-TW" altLang="en-US" sz="2400" dirty="0" smtClean="0">
                <a:solidFill>
                  <a:srgbClr val="002060"/>
                </a:solidFill>
                <a:latin typeface="Microsoft YaHei" charset="-122"/>
                <a:ea typeface="Microsoft YaHei" charset="-122"/>
                <a:cs typeface="Microsoft YaHei" charset="-122"/>
              </a:rPr>
              <a:t>tride</a:t>
            </a:r>
            <a:r>
              <a:rPr lang="zh-CN" altLang="en-US" sz="2400" dirty="0" smtClean="0">
                <a:solidFill>
                  <a:srgbClr val="002060"/>
                </a:solidFill>
                <a:latin typeface="Microsoft YaHei" charset="-122"/>
                <a:ea typeface="Microsoft YaHei" charset="-122"/>
                <a:cs typeface="Microsoft YaHei" charset="-122"/>
              </a:rPr>
              <a:t>）</a:t>
            </a:r>
            <a:r>
              <a:rPr lang="en-US" altLang="zh-TW" sz="2400" dirty="0" smtClean="0">
                <a:solidFill>
                  <a:srgbClr val="002060"/>
                </a:solidFill>
                <a:latin typeface="Microsoft YaHei" charset="-122"/>
                <a:ea typeface="Microsoft YaHei" charset="-122"/>
                <a:cs typeface="Microsoft YaHei" charset="-122"/>
              </a:rPr>
              <a:t>=</a:t>
            </a:r>
            <a:r>
              <a:rPr lang="en-US" altLang="zh-CN" sz="2400" dirty="0" smtClean="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 name="矩形 3"/>
              <p:cNvSpPr/>
              <p:nvPr/>
            </p:nvSpPr>
            <p:spPr>
              <a:xfrm>
                <a:off x="4688917" y="5912172"/>
                <a:ext cx="1867563" cy="830997"/>
              </a:xfrm>
              <a:prstGeom prst="rect">
                <a:avLst/>
              </a:prstGeom>
            </p:spPr>
            <p:txBody>
              <a:bodyPr wrap="none">
                <a:spAutoFit/>
              </a:bodyPr>
              <a:lstStyle/>
              <a:p>
                <a:r>
                  <a:rPr lang="ja-JP" altLang="en-US" sz="2400" dirty="0" smtClean="0">
                    <a:solidFill>
                      <a:srgbClr val="002060"/>
                    </a:solidFill>
                    <a:latin typeface="Microsoft YaHei" charset="-122"/>
                    <a:ea typeface="Microsoft YaHei" charset="-122"/>
                    <a:cs typeface="Microsoft YaHei" charset="-122"/>
                  </a:rPr>
                  <a:t>高度</a:t>
                </a:r>
                <a:r>
                  <a:rPr lang="ja-JP" altLang="en-US" sz="2400" dirty="0">
                    <a:solidFill>
                      <a:srgbClr val="002060"/>
                    </a:solidFill>
                    <a:latin typeface="Microsoft YaHei" charset="-122"/>
                    <a:ea typeface="Microsoft YaHei" charset="-122"/>
                    <a:cs typeface="Microsoft YaHei" charset="-122"/>
                  </a:rPr>
                  <a:t>步幅</a:t>
                </a:r>
                <a14:m>
                  <m:oMath xmlns:m="http://schemas.openxmlformats.org/officeDocument/2006/math">
                    <m:sSub>
                      <m:sSubPr>
                        <m:ctrlPr>
                          <a:rPr lang="ar-AE" altLang="zh-CN" sz="2400" i="1">
                            <a:solidFill>
                              <a:srgbClr val="002060"/>
                            </a:solidFill>
                            <a:latin typeface="Cambria Math" charset="0"/>
                            <a:ea typeface="Microsoft YaHei" charset="-122"/>
                            <a:cs typeface="Microsoft YaHei" charset="-122"/>
                          </a:rPr>
                        </m:ctrlPr>
                      </m:sSubPr>
                      <m:e>
                        <m:r>
                          <a:rPr lang="zh-CN" altLang="en-US" sz="2400">
                            <a:solidFill>
                              <a:srgbClr val="002060"/>
                            </a:solidFill>
                            <a:latin typeface="Cambria Math" charset="0"/>
                            <a:ea typeface="Microsoft YaHei" charset="-122"/>
                            <a:cs typeface="Microsoft YaHei" charset="-122"/>
                          </a:rPr>
                          <m:t> </m:t>
                        </m:r>
                        <m:r>
                          <a:rPr lang="ar-AE" altLang="zh-CN" sz="2400">
                            <a:solidFill>
                              <a:srgbClr val="002060"/>
                            </a:solidFill>
                            <a:latin typeface="Cambria Math" charset="0"/>
                            <a:ea typeface="Microsoft YaHei" charset="-122"/>
                            <a:cs typeface="Microsoft YaHei" charset="-122"/>
                          </a:rPr>
                          <m:t>𝑠</m:t>
                        </m:r>
                      </m:e>
                      <m:sub>
                        <m:r>
                          <a:rPr lang="ar-AE" altLang="zh-CN" sz="2400">
                            <a:solidFill>
                              <a:srgbClr val="002060"/>
                            </a:solidFill>
                            <a:latin typeface="Cambria Math" charset="0"/>
                            <a:ea typeface="Microsoft YaHei" charset="-122"/>
                            <a:cs typeface="Microsoft YaHei" charset="-122"/>
                          </a:rPr>
                          <m:t>h</m:t>
                        </m:r>
                      </m:sub>
                    </m:sSub>
                  </m:oMath>
                </a14:m>
                <a:r>
                  <a:rPr lang="zh-CN" altLang="en-US" sz="2400" dirty="0">
                    <a:solidFill>
                      <a:srgbClr val="002060"/>
                    </a:solidFill>
                    <a:latin typeface="Microsoft YaHei" charset="-122"/>
                    <a:ea typeface="Microsoft YaHei" charset="-122"/>
                    <a:cs typeface="Microsoft YaHei" charset="-122"/>
                  </a:rPr>
                  <a:t> </a:t>
                </a:r>
                <a:endParaRPr lang="en-US" altLang="zh-CN" sz="2400" dirty="0" smtClean="0">
                  <a:solidFill>
                    <a:srgbClr val="002060"/>
                  </a:solidFill>
                  <a:latin typeface="Microsoft YaHei" charset="-122"/>
                  <a:ea typeface="Microsoft YaHei" charset="-122"/>
                  <a:cs typeface="Microsoft YaHei" charset="-122"/>
                </a:endParaRPr>
              </a:p>
              <a:p>
                <a:r>
                  <a:rPr lang="ja-JP" altLang="en-US" sz="2400" dirty="0" smtClean="0">
                    <a:solidFill>
                      <a:srgbClr val="002060"/>
                    </a:solidFill>
                    <a:latin typeface="Microsoft YaHei" charset="-122"/>
                    <a:ea typeface="Microsoft YaHei" charset="-122"/>
                    <a:cs typeface="Microsoft YaHei" charset="-122"/>
                  </a:rPr>
                  <a:t>宽度</a:t>
                </a:r>
                <a:r>
                  <a:rPr lang="ja-JP" altLang="en-US" sz="2400" dirty="0">
                    <a:solidFill>
                      <a:srgbClr val="002060"/>
                    </a:solidFill>
                    <a:latin typeface="Microsoft YaHei" charset="-122"/>
                    <a:ea typeface="Microsoft YaHei" charset="-122"/>
                    <a:cs typeface="Microsoft YaHei" charset="-122"/>
                  </a:rPr>
                  <a:t>步幅</a:t>
                </a:r>
                <a14:m>
                  <m:oMath xmlns:m="http://schemas.openxmlformats.org/officeDocument/2006/math">
                    <m:sSub>
                      <m:sSubPr>
                        <m:ctrlPr>
                          <a:rPr lang="ar-AE" altLang="zh-CN" sz="2400" i="1">
                            <a:solidFill>
                              <a:srgbClr val="002060"/>
                            </a:solidFill>
                            <a:latin typeface="Cambria Math" charset="0"/>
                            <a:ea typeface="Microsoft YaHei" charset="-122"/>
                            <a:cs typeface="Microsoft YaHei" charset="-122"/>
                          </a:rPr>
                        </m:ctrlPr>
                      </m:sSubPr>
                      <m:e>
                        <m:r>
                          <a:rPr lang="ar-AE" altLang="zh-CN" sz="2400">
                            <a:solidFill>
                              <a:srgbClr val="002060"/>
                            </a:solidFill>
                            <a:latin typeface="Cambria Math" charset="0"/>
                            <a:ea typeface="Microsoft YaHei" charset="-122"/>
                            <a:cs typeface="Microsoft YaHei" charset="-122"/>
                          </a:rPr>
                          <m:t>𝑠</m:t>
                        </m:r>
                      </m:e>
                      <m:sub>
                        <m:r>
                          <a:rPr lang="ar-AE" altLang="zh-CN" sz="2400">
                            <a:solidFill>
                              <a:srgbClr val="002060"/>
                            </a:solidFill>
                            <a:latin typeface="Cambria Math" charset="0"/>
                            <a:ea typeface="Microsoft YaHei" charset="-122"/>
                            <a:cs typeface="Microsoft YaHei" charset="-122"/>
                          </a:rPr>
                          <m:t>𝑤</m:t>
                        </m:r>
                      </m:sub>
                    </m:sSub>
                  </m:oMath>
                </a14:m>
                <a:r>
                  <a:rPr lang="zh-CN" altLang="en-US" sz="2400" dirty="0">
                    <a:solidFill>
                      <a:srgbClr val="002060"/>
                    </a:solidFill>
                    <a:latin typeface="Microsoft YaHei" charset="-122"/>
                    <a:ea typeface="Microsoft YaHei" charset="-122"/>
                    <a:cs typeface="Microsoft YaHei" charset="-122"/>
                  </a:rPr>
                  <a:t> </a:t>
                </a:r>
              </a:p>
            </p:txBody>
          </p:sp>
        </mc:Choice>
        <mc:Fallback xmlns="">
          <p:sp>
            <p:nvSpPr>
              <p:cNvPr id="4" name="矩形 3"/>
              <p:cNvSpPr>
                <a:spLocks noRot="1" noChangeAspect="1" noMove="1" noResize="1" noEditPoints="1" noAdjustHandles="1" noChangeArrowheads="1" noChangeShapeType="1" noTextEdit="1"/>
              </p:cNvSpPr>
              <p:nvPr/>
            </p:nvSpPr>
            <p:spPr>
              <a:xfrm>
                <a:off x="4688917" y="5912172"/>
                <a:ext cx="1867563" cy="830997"/>
              </a:xfrm>
              <a:prstGeom prst="rect">
                <a:avLst/>
              </a:prstGeom>
              <a:blipFill rotWithShape="0">
                <a:blip r:embed="rId2"/>
                <a:stretch>
                  <a:fillRect l="-4886" t="-57353" b="-29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79715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xit" presetSubtype="0" fill="hold" grpId="1"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內容版面配置區 3"/>
          <p:cNvGraphicFramePr>
            <a:graphicFrameLocks/>
          </p:cNvGraphicFramePr>
          <p:nvPr>
            <p:extLst>
              <p:ext uri="{D42A27DB-BD31-4B8C-83A1-F6EECF244321}">
                <p14:modId xmlns:p14="http://schemas.microsoft.com/office/powerpoint/2010/main" val="1433157346"/>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1582558138"/>
              </p:ext>
            </p:extLst>
          </p:nvPr>
        </p:nvGraphicFramePr>
        <p:xfrm>
          <a:off x="7087892" y="8990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7" name="文字方塊 6"/>
          <p:cNvSpPr txBox="1"/>
          <p:nvPr/>
        </p:nvSpPr>
        <p:spPr>
          <a:xfrm>
            <a:off x="8710047" y="1353997"/>
            <a:ext cx="1448123" cy="461665"/>
          </a:xfrm>
          <a:prstGeom prst="rect">
            <a:avLst/>
          </a:prstGeom>
          <a:noFill/>
        </p:spPr>
        <p:txBody>
          <a:bodyPr wrap="square" rtlCol="0">
            <a:spAutoFit/>
          </a:bodyPr>
          <a:lstStyle/>
          <a:p>
            <a:pPr algn="ctr"/>
            <a:r>
              <a:rPr lang="zh-CN" altLang="en-US" sz="240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0773" y="1712384"/>
            <a:ext cx="2135218" cy="20287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56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670642" y="1740554"/>
            <a:ext cx="2114974" cy="1987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2393238" y="1724306"/>
            <a:ext cx="2116572" cy="20168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3100444" y="1691056"/>
            <a:ext cx="2191090" cy="20374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938431" y="2379040"/>
            <a:ext cx="2100984" cy="20502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2404631" y="730550"/>
            <a:ext cx="1378134" cy="523220"/>
          </a:xfrm>
          <a:prstGeom prst="rect">
            <a:avLst/>
          </a:prstGeom>
        </p:spPr>
        <p:txBody>
          <a:bodyPr wrap="none">
            <a:spAutoFit/>
          </a:bodyPr>
          <a:lstStyle/>
          <a:p>
            <a:r>
              <a:rPr lang="en-US" altLang="zh-TW" sz="2800" dirty="0">
                <a:solidFill>
                  <a:srgbClr val="002060"/>
                </a:solidFill>
              </a:rPr>
              <a:t>s</a:t>
            </a:r>
            <a:r>
              <a:rPr lang="zh-TW" altLang="en-US" sz="2800" dirty="0">
                <a:solidFill>
                  <a:srgbClr val="002060"/>
                </a:solidFill>
              </a:rPr>
              <a:t>tride</a:t>
            </a:r>
            <a:r>
              <a:rPr lang="en-US" altLang="zh-TW" sz="2800" dirty="0">
                <a:solidFill>
                  <a:srgbClr val="002060"/>
                </a:solidFill>
              </a:rPr>
              <a:t>=1</a:t>
            </a:r>
            <a:endParaRPr lang="zh-TW" altLang="en-US" sz="2800" dirty="0">
              <a:solidFill>
                <a:srgbClr val="002060"/>
              </a:solidFill>
            </a:endParaRPr>
          </a:p>
        </p:txBody>
      </p:sp>
      <p:sp>
        <p:nvSpPr>
          <p:cNvPr id="32" name="矩形 31"/>
          <p:cNvSpPr/>
          <p:nvPr/>
        </p:nvSpPr>
        <p:spPr>
          <a:xfrm>
            <a:off x="3099575" y="3728542"/>
            <a:ext cx="2191959" cy="20174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087891" y="899030"/>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644536" y="1357345"/>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8169025" y="1826333"/>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a:off x="7087891" y="899029"/>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237060" y="2785872"/>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6256036" y="5262586"/>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7123876" y="6046056"/>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2</a:t>
            </a:r>
            <a:endParaRPr lang="zh-TW" altLang="en-US" sz="2400" dirty="0">
              <a:latin typeface="Microsoft YaHei" charset="-122"/>
              <a:ea typeface="Microsoft YaHei" charset="-122"/>
              <a:cs typeface="Microsoft YaHei" charset="-122"/>
            </a:endParaRPr>
          </a:p>
        </p:txBody>
      </p:sp>
      <p:cxnSp>
        <p:nvCxnSpPr>
          <p:cNvPr id="41" name="直線接點 40"/>
          <p:cNvCxnSpPr/>
          <p:nvPr/>
        </p:nvCxnSpPr>
        <p:spPr>
          <a:xfrm>
            <a:off x="993078" y="1765713"/>
            <a:ext cx="2046337" cy="1946575"/>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a:endCxn id="45" idx="2"/>
          </p:cNvCxnSpPr>
          <p:nvPr/>
        </p:nvCxnSpPr>
        <p:spPr>
          <a:xfrm>
            <a:off x="1020253" y="3794457"/>
            <a:ext cx="2102068" cy="198455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46"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871641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8" grpId="0" animBg="1"/>
      <p:bldP spid="36" grpId="0" animBg="1"/>
      <p:bldP spid="37" grpId="0" animBg="1"/>
      <p:bldP spid="38" grpId="0" animBg="1"/>
      <p:bldP spid="3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內容版面配置區 3"/>
          <p:cNvGraphicFramePr>
            <a:graphicFrameLocks/>
          </p:cNvGraphicFramePr>
          <p:nvPr>
            <p:extLst>
              <p:ext uri="{D42A27DB-BD31-4B8C-83A1-F6EECF244321}">
                <p14:modId xmlns:p14="http://schemas.microsoft.com/office/powerpoint/2010/main" val="536709295"/>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64"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2" name="標題 1"/>
          <p:cNvSpPr>
            <a:spLocks noGrp="1"/>
          </p:cNvSpPr>
          <p:nvPr>
            <p:ph type="title"/>
          </p:nvPr>
        </p:nvSpPr>
        <p:spPr/>
        <p:txBody>
          <a:bodyPr/>
          <a:lstStyle/>
          <a:p>
            <a:r>
              <a:rPr lang="en-US" altLang="zh-TW" dirty="0"/>
              <a:t>CNN – Convolution</a:t>
            </a:r>
            <a:endParaRPr lang="zh-TW" altLang="en-US" dirty="0"/>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46062"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extLst>
              <p:ext uri="{D42A27DB-BD31-4B8C-83A1-F6EECF244321}">
                <p14:modId xmlns:p14="http://schemas.microsoft.com/office/powerpoint/2010/main" val="506827187"/>
              </p:ext>
            </p:extLst>
          </p:nvPr>
        </p:nvGraphicFramePr>
        <p:xfrm>
          <a:off x="7211103" y="85890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36" name="文字方塊 35"/>
          <p:cNvSpPr txBox="1"/>
          <p:nvPr/>
        </p:nvSpPr>
        <p:spPr>
          <a:xfrm>
            <a:off x="8833258" y="1313870"/>
            <a:ext cx="1448123" cy="461665"/>
          </a:xfrm>
          <a:prstGeom prst="rect">
            <a:avLst/>
          </a:prstGeom>
          <a:noFill/>
        </p:spPr>
        <p:txBody>
          <a:bodyPr wrap="square" rtlCol="0">
            <a:spAutoFit/>
          </a:bodyPr>
          <a:lstStyle/>
          <a:p>
            <a:pPr algn="ctr"/>
            <a:r>
              <a:rPr lang="zh-CN" altLang="en-US" sz="240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sp>
        <p:nvSpPr>
          <p:cNvPr id="37" name="矩形 36"/>
          <p:cNvSpPr/>
          <p:nvPr/>
        </p:nvSpPr>
        <p:spPr>
          <a:xfrm>
            <a:off x="929443" y="1727092"/>
            <a:ext cx="2151764" cy="198910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1696042" y="1736725"/>
            <a:ext cx="2102432" cy="19794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2392997" y="1727092"/>
            <a:ext cx="2166236" cy="198910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3146840" y="1700231"/>
            <a:ext cx="2093470" cy="201596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970944" y="2399061"/>
            <a:ext cx="2110263" cy="204679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6429599"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271428"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113257"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8955086"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429599"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271428"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113257"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8955086"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429599"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271428"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113257"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8955086"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429599"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271428"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113257"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8955086"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3" name="文字方塊 2"/>
          <p:cNvSpPr txBox="1"/>
          <p:nvPr/>
        </p:nvSpPr>
        <p:spPr>
          <a:xfrm>
            <a:off x="6096000" y="2283162"/>
            <a:ext cx="5004816" cy="523220"/>
          </a:xfrm>
          <a:prstGeom prst="rect">
            <a:avLst/>
          </a:prstGeom>
          <a:noFill/>
        </p:spPr>
        <p:txBody>
          <a:bodyPr wrap="square" rtlCol="0">
            <a:spAutoFit/>
          </a:bodyPr>
          <a:lstStyle/>
          <a:p>
            <a:r>
              <a:rPr lang="zh-CN" altLang="en-US" sz="2800" dirty="0" smtClean="0">
                <a:solidFill>
                  <a:srgbClr val="1F1EF1"/>
                </a:solidFill>
                <a:latin typeface="Microsoft YaHei" charset="-122"/>
                <a:ea typeface="Microsoft YaHei" charset="-122"/>
                <a:cs typeface="Microsoft YaHei" charset="-122"/>
              </a:rPr>
              <a:t>对</a:t>
            </a:r>
            <a:r>
              <a:rPr lang="zh-CN" altLang="en-US" sz="2800" smtClean="0">
                <a:solidFill>
                  <a:srgbClr val="1F1EF1"/>
                </a:solidFill>
                <a:latin typeface="Microsoft YaHei" charset="-122"/>
                <a:ea typeface="Microsoft YaHei" charset="-122"/>
                <a:cs typeface="Microsoft YaHei" charset="-122"/>
              </a:rPr>
              <a:t>每个滤波器重复同样的过程</a:t>
            </a:r>
            <a:endParaRPr lang="zh-TW" altLang="en-US" sz="2800" dirty="0">
              <a:solidFill>
                <a:srgbClr val="1F1EF1"/>
              </a:solidFill>
              <a:latin typeface="Microsoft YaHei" charset="-122"/>
              <a:ea typeface="Microsoft YaHei" charset="-122"/>
              <a:cs typeface="Microsoft YaHei" charset="-122"/>
            </a:endParaRPr>
          </a:p>
        </p:txBody>
      </p:sp>
      <p:sp>
        <p:nvSpPr>
          <p:cNvPr id="58" name="矩形 57"/>
          <p:cNvSpPr/>
          <p:nvPr/>
        </p:nvSpPr>
        <p:spPr>
          <a:xfrm>
            <a:off x="3146841" y="3742166"/>
            <a:ext cx="2093470" cy="203772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2010549" y="807513"/>
            <a:ext cx="1627369" cy="523220"/>
          </a:xfrm>
          <a:prstGeom prst="rect">
            <a:avLst/>
          </a:prstGeom>
        </p:spPr>
        <p:txBody>
          <a:bodyPr wrap="none">
            <a:spAutoFit/>
          </a:bodyPr>
          <a:lstStyle/>
          <a:p>
            <a:r>
              <a:rPr lang="en-US" altLang="zh-TW" sz="2800" dirty="0">
                <a:solidFill>
                  <a:srgbClr val="002060"/>
                </a:solidFill>
                <a:latin typeface="Microsoft YaHei" charset="-122"/>
                <a:ea typeface="Microsoft YaHei" charset="-122"/>
                <a:cs typeface="Microsoft YaHei" charset="-122"/>
              </a:rPr>
              <a:t>s</a:t>
            </a:r>
            <a:r>
              <a:rPr lang="zh-TW" altLang="en-US" sz="2800" dirty="0">
                <a:solidFill>
                  <a:srgbClr val="002060"/>
                </a:solidFill>
                <a:latin typeface="Microsoft YaHei" charset="-122"/>
                <a:ea typeface="Microsoft YaHei" charset="-122"/>
                <a:cs typeface="Microsoft YaHei" charset="-122"/>
              </a:rPr>
              <a:t>tride</a:t>
            </a:r>
            <a:r>
              <a:rPr lang="en-US" altLang="zh-TW" sz="2800" dirty="0">
                <a:solidFill>
                  <a:srgbClr val="002060"/>
                </a:solidFill>
                <a:latin typeface="Microsoft YaHei" charset="-122"/>
                <a:ea typeface="Microsoft YaHei" charset="-122"/>
                <a:cs typeface="Microsoft YaHei" charset="-122"/>
              </a:rPr>
              <a:t>=1</a:t>
            </a:r>
            <a:endParaRPr lang="zh-TW" altLang="en-US" sz="2800" dirty="0">
              <a:solidFill>
                <a:srgbClr val="002060"/>
              </a:solidFill>
              <a:latin typeface="Microsoft YaHei" charset="-122"/>
              <a:ea typeface="Microsoft YaHei" charset="-122"/>
              <a:cs typeface="Microsoft YaHei" charset="-122"/>
            </a:endParaRPr>
          </a:p>
        </p:txBody>
      </p:sp>
      <p:sp>
        <p:nvSpPr>
          <p:cNvPr id="60" name="文字方塊 59"/>
          <p:cNvSpPr txBox="1"/>
          <p:nvPr/>
        </p:nvSpPr>
        <p:spPr>
          <a:xfrm>
            <a:off x="6939745" y="6174169"/>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4 x 4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6" name="矩形 5"/>
          <p:cNvSpPr/>
          <p:nvPr/>
        </p:nvSpPr>
        <p:spPr>
          <a:xfrm>
            <a:off x="6729984" y="4052685"/>
            <a:ext cx="2761565" cy="9724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特征图</a:t>
            </a: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a:t>
            </a:r>
            <a:r>
              <a:rPr lang="en-US" altLang="zh-TW" sz="2400" dirty="0" smtClean="0">
                <a:latin typeface="Microsoft YaHei" charset="-122"/>
                <a:ea typeface="Microsoft YaHei" charset="-122"/>
                <a:cs typeface="Microsoft YaHei" charset="-122"/>
              </a:rPr>
              <a:t>Feature</a:t>
            </a:r>
            <a:r>
              <a:rPr lang="zh-CN" altLang="en-US" sz="2400" dirty="0">
                <a:latin typeface="Microsoft YaHei" charset="-122"/>
                <a:ea typeface="Microsoft YaHei" charset="-122"/>
                <a:cs typeface="Microsoft YaHei" charset="-122"/>
              </a:rPr>
              <a:t> </a:t>
            </a:r>
            <a:r>
              <a:rPr lang="en-US" altLang="zh-TW" sz="2400" dirty="0" smtClean="0">
                <a:latin typeface="Microsoft YaHei" charset="-122"/>
                <a:ea typeface="Microsoft YaHei" charset="-122"/>
                <a:cs typeface="Microsoft YaHei" charset="-122"/>
              </a:rPr>
              <a:t>Map</a:t>
            </a:r>
            <a:r>
              <a:rPr lang="zh-CN" altLang="en-US"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949902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4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3" grpId="0"/>
      <p:bldP spid="58" grpId="0" animBg="1"/>
      <p:bldP spid="60"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ja-JP" altLang="en-US" dirty="0"/>
              <a:t>填充： 在输入周围添加额外的行 </a:t>
            </a:r>
            <a:r>
              <a:rPr lang="en-US" altLang="ja-JP" dirty="0"/>
              <a:t>/</a:t>
            </a:r>
            <a:r>
              <a:rPr lang="ja-JP" altLang="en-US" dirty="0"/>
              <a:t> 列</a:t>
            </a:r>
          </a:p>
          <a:p>
            <a:endParaRPr kumimoji="1" lang="zh-CN" altLang="en-US" dirty="0"/>
          </a:p>
        </p:txBody>
      </p:sp>
      <p:sp>
        <p:nvSpPr>
          <p:cNvPr id="3" name="标题 2"/>
          <p:cNvSpPr>
            <a:spLocks noGrp="1"/>
          </p:cNvSpPr>
          <p:nvPr>
            <p:ph type="title"/>
          </p:nvPr>
        </p:nvSpPr>
        <p:spPr/>
        <p:txBody>
          <a:bodyPr/>
          <a:lstStyle/>
          <a:p>
            <a:r>
              <a:rPr kumimoji="1" lang="zh-CN" altLang="en-US" dirty="0" smtClean="0"/>
              <a:t>填充（</a:t>
            </a:r>
            <a:r>
              <a:rPr kumimoji="1" lang="en-US" altLang="zh-CN" dirty="0" smtClean="0"/>
              <a:t>Padding</a:t>
            </a:r>
            <a:r>
              <a:rPr kumimoji="1" lang="zh-CN" altLang="en-US" dirty="0" smtClean="0"/>
              <a:t>）</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72" y="1882140"/>
            <a:ext cx="8923600" cy="3947437"/>
          </a:xfrm>
          <a:prstGeom prst="rect">
            <a:avLst/>
          </a:prstGeom>
        </p:spPr>
      </p:pic>
    </p:spTree>
    <p:extLst>
      <p:ext uri="{BB962C8B-B14F-4D97-AF65-F5344CB8AC3E}">
        <p14:creationId xmlns:p14="http://schemas.microsoft.com/office/powerpoint/2010/main" val="935275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74999" y="265783"/>
            <a:ext cx="507468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为什么要有深度模型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latin typeface="微软雅黑" panose="020B0503020204020204" pitchFamily="34" charset="-122"/>
                <a:ea typeface="微软雅黑" panose="020B0503020204020204" pitchFamily="34" charset="-122"/>
              </a:rPr>
              <a:t>卷积神经网络</a:t>
            </a:r>
            <a:endParaRPr kumimoji="1" lang="en-US" altLang="zh-CN" sz="2800" dirty="0" smtClean="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跳接网络结构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循环</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模型</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训练</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Tips</a:t>
            </a: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无监督深度</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学习</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半监督深度学习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707336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smtClean="0"/>
                  <a:t>填充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oMath>
                </a14:m>
                <a:r>
                  <a:rPr lang="zh-CN" altLang="en-US" dirty="0"/>
                  <a:t> 行</a:t>
                </a:r>
                <a:r>
                  <a:rPr lang="zh-CN" altLang="en-US" dirty="0" err="1"/>
                  <a:t>和</a:t>
                </a:r>
                <a:r>
                  <a:rPr lang="zh-CN" altLang="en-US" dirty="0"/>
                  <a:t>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𝑤</m:t>
                        </m:r>
                      </m:sub>
                    </m:sSub>
                  </m:oMath>
                </a14:m>
                <a:r>
                  <a:rPr lang="zh-CN" altLang="en-US" dirty="0"/>
                  <a:t> </a:t>
                </a:r>
                <a:r>
                  <a:rPr lang="zh-CN" altLang="en-US" dirty="0" smtClean="0"/>
                  <a:t>列，</a:t>
                </a:r>
                <a:endParaRPr lang="en-US" altLang="zh-CN" dirty="0" smtClean="0"/>
              </a:p>
              <a:p>
                <a:r>
                  <a:rPr lang="zh-CN" altLang="en-US" dirty="0" smtClean="0"/>
                  <a:t>高度步幅和宽度步幅分别为</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𝑠</m:t>
                        </m:r>
                      </m:e>
                      <m:sub>
                        <m:r>
                          <a:rPr lang="en-US" altLang="zh-CN" i="1">
                            <a:latin typeface="Cambria Math" panose="02040503050406030204" pitchFamily="18" charset="0"/>
                          </a:rPr>
                          <m:t>h</m:t>
                        </m:r>
                      </m:sub>
                    </m:sSub>
                  </m:oMath>
                </a14:m>
                <a:r>
                  <a:rPr lang="zh-CN" altLang="en-US" dirty="0" smtClean="0"/>
                  <a:t>和</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𝑠</m:t>
                        </m:r>
                      </m:e>
                      <m:sub>
                        <m:r>
                          <a:rPr lang="en-US" altLang="zh-CN" b="0" i="1" smtClean="0">
                            <a:latin typeface="Cambria Math" charset="0"/>
                          </a:rPr>
                          <m:t>𝑤</m:t>
                        </m:r>
                      </m:sub>
                    </m:sSub>
                  </m:oMath>
                </a14:m>
                <a:r>
                  <a:rPr lang="zh-CN" altLang="en-US" dirty="0" smtClean="0"/>
                  <a:t>，</a:t>
                </a:r>
                <a:endParaRPr lang="en-US" altLang="zh-CN" dirty="0" smtClean="0"/>
              </a:p>
              <a:p>
                <a:r>
                  <a:rPr lang="zh-CN" altLang="en-US" dirty="0" smtClean="0"/>
                  <a:t>卷积核大小为</a:t>
                </a:r>
                <a14:m>
                  <m:oMath xmlns:m="http://schemas.openxmlformats.org/officeDocument/2006/math">
                    <m:sSub>
                      <m:sSubPr>
                        <m:ctrlPr>
                          <a:rPr lang="en-US" altLang="zh-CN" i="1" dirty="0">
                            <a:latin typeface="Cambria Math" charset="0"/>
                          </a:rPr>
                        </m:ctrlPr>
                      </m:sSubPr>
                      <m:e>
                        <m:r>
                          <a:rPr lang="en-US" altLang="zh-CN" dirty="0">
                            <a:latin typeface="Cambria Math" charset="0"/>
                          </a:rPr>
                          <m:t>𝑘</m:t>
                        </m:r>
                      </m:e>
                      <m:sub>
                        <m:r>
                          <a:rPr lang="en-US" altLang="zh-CN" dirty="0">
                            <a:latin typeface="Cambria Math" charset="0"/>
                          </a:rPr>
                          <m:t>h</m:t>
                        </m:r>
                      </m:sub>
                    </m:sSub>
                    <m:r>
                      <a:rPr lang="en-US" altLang="zh-CN" dirty="0">
                        <a:latin typeface="Cambria Math" charset="0"/>
                      </a:rPr>
                      <m:t> ×  </m:t>
                    </m:r>
                    <m:sSub>
                      <m:sSubPr>
                        <m:ctrlPr>
                          <a:rPr lang="en-US" altLang="zh-CN" i="1" dirty="0">
                            <a:latin typeface="Cambria Math" charset="0"/>
                          </a:rPr>
                        </m:ctrlPr>
                      </m:sSubPr>
                      <m:e>
                        <m:r>
                          <a:rPr lang="en-US" altLang="zh-CN" dirty="0">
                            <a:latin typeface="Cambria Math" charset="0"/>
                          </a:rPr>
                          <m:t>𝑘</m:t>
                        </m:r>
                      </m:e>
                      <m:sub>
                        <m:r>
                          <a:rPr lang="en-US" altLang="zh-CN" dirty="0">
                            <a:latin typeface="Cambria Math" charset="0"/>
                          </a:rPr>
                          <m:t>𝑤</m:t>
                        </m:r>
                      </m:sub>
                    </m:sSub>
                  </m:oMath>
                </a14:m>
                <a:endParaRPr lang="en-US" altLang="zh-CN" dirty="0"/>
              </a:p>
              <a:p>
                <a:r>
                  <a:rPr lang="zh-CN" altLang="en-US" dirty="0" smtClean="0"/>
                  <a:t>则</a:t>
                </a:r>
                <a:r>
                  <a:rPr lang="zh-CN" altLang="en-US" dirty="0"/>
                  <a:t>输出为：</a:t>
                </a:r>
              </a:p>
              <a:p>
                <a:endParaRPr lang="zh-CN" altLang="en-US" dirty="0"/>
              </a:p>
              <a:p>
                <a:r>
                  <a:rPr lang="zh-CN" altLang="en-US" dirty="0"/>
                  <a:t>通常取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m:t>
                    </m:r>
                    <m:sSub>
                      <m:sSubPr>
                        <m:ctrlPr>
                          <a:rPr lang="zh-CN" altLang="en-US" i="1">
                            <a:latin typeface="Cambria Math"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r>
                      <a:rPr lang="zh-CN" altLang="en-US" i="1">
                        <a:latin typeface="Cambria Math" panose="02040503050406030204" pitchFamily="18" charset="0"/>
                      </a:rPr>
                      <m:t>−</m:t>
                    </m:r>
                    <m:r>
                      <a:rPr lang="en-US" altLang="zh-CN" i="1">
                        <a:latin typeface="Cambria Math" panose="02040503050406030204" pitchFamily="18" charset="0"/>
                      </a:rPr>
                      <m:t>1</m:t>
                    </m:r>
                  </m:oMath>
                </a14:m>
                <a:r>
                  <a:rPr lang="zh-CN" altLang="en-US" dirty="0"/>
                  <a:t>，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𝑤</m:t>
                        </m:r>
                      </m:sub>
                    </m:sSub>
                    <m:r>
                      <a:rPr lang="en-US" altLang="zh-CN" i="1">
                        <a:latin typeface="Cambria Math" panose="02040503050406030204" pitchFamily="18" charset="0"/>
                      </a:rPr>
                      <m:t>=</m:t>
                    </m:r>
                    <m:sSub>
                      <m:sSubPr>
                        <m:ctrlPr>
                          <a:rPr lang="zh-CN" altLang="en-US" i="1">
                            <a:latin typeface="Cambria Math"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𝑤</m:t>
                        </m:r>
                      </m:sub>
                    </m:sSub>
                    <m:r>
                      <a:rPr lang="zh-CN" altLang="en-US" i="1">
                        <a:latin typeface="Cambria Math" panose="02040503050406030204" pitchFamily="18" charset="0"/>
                      </a:rPr>
                      <m:t>−</m:t>
                    </m:r>
                    <m:r>
                      <a:rPr lang="en-US" altLang="zh-CN" i="1">
                        <a:latin typeface="Cambria Math" panose="02040503050406030204" pitchFamily="18" charset="0"/>
                      </a:rPr>
                      <m:t>1</m:t>
                    </m:r>
                  </m:oMath>
                </a14:m>
                <a:endParaRPr lang="zh-CN" altLang="en-US" dirty="0"/>
              </a:p>
              <a:p>
                <a:pPr lvl="1">
                  <a:lnSpc>
                    <a:spcPct val="150000"/>
                  </a:lnSpc>
                </a:pPr>
                <a:r>
                  <a:rPr lang="zh-CN" altLang="en-US" dirty="0"/>
                  <a:t>当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oMath>
                </a14:m>
                <a:r>
                  <a:rPr lang="zh-CN" altLang="en-US" dirty="0"/>
                  <a:t>为奇数 </a:t>
                </a:r>
                <a:r>
                  <a:rPr lang="en-US" altLang="zh-CN" dirty="0"/>
                  <a:t>:</a:t>
                </a:r>
                <a:r>
                  <a:rPr lang="zh-CN" altLang="en-US" dirty="0"/>
                  <a:t> 在上下两侧填充 </a:t>
                </a:r>
                <a14:m>
                  <m:oMath xmlns:m="http://schemas.openxmlformats.org/officeDocument/2006/math">
                    <m:f>
                      <m:fPr>
                        <m:type m:val="lin"/>
                        <m:ctrlPr>
                          <a:rPr lang="zh-CN" altLang="en-US" i="1">
                            <a:latin typeface="Cambria Math" charset="0"/>
                          </a:rPr>
                        </m:ctrlPr>
                      </m:fPr>
                      <m:num>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num>
                      <m:den>
                        <m:r>
                          <a:rPr lang="en-US" altLang="zh-CN" i="1">
                            <a:latin typeface="Cambria Math" panose="02040503050406030204" pitchFamily="18" charset="0"/>
                          </a:rPr>
                          <m:t>2</m:t>
                        </m:r>
                      </m:den>
                    </m:f>
                  </m:oMath>
                </a14:m>
                <a:endParaRPr lang="zh-CN" altLang="en-US" dirty="0"/>
              </a:p>
              <a:p>
                <a:pPr lvl="1">
                  <a:lnSpc>
                    <a:spcPct val="150000"/>
                  </a:lnSpc>
                </a:pPr>
                <a:r>
                  <a:rPr lang="zh-CN" altLang="en-US" dirty="0"/>
                  <a:t>当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oMath>
                </a14:m>
                <a:r>
                  <a:rPr lang="zh-CN" altLang="en-US" dirty="0"/>
                  <a:t>为偶数 </a:t>
                </a:r>
                <a:r>
                  <a:rPr lang="en-US" altLang="zh-CN" dirty="0"/>
                  <a:t>:</a:t>
                </a:r>
                <a:r>
                  <a:rPr lang="zh-CN" altLang="en-US" dirty="0"/>
                  <a:t> 在上侧填充 </a:t>
                </a:r>
                <a14:m>
                  <m:oMath xmlns:m="http://schemas.openxmlformats.org/officeDocument/2006/math">
                    <m:r>
                      <a:rPr lang="zh-CN" altLang="en-US" i="1">
                        <a:latin typeface="Cambria Math" panose="02040503050406030204" pitchFamily="18" charset="0"/>
                      </a:rPr>
                      <m:t>⌈</m:t>
                    </m:r>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/2⌉</m:t>
                    </m:r>
                  </m:oMath>
                </a14:m>
                <a:r>
                  <a:rPr lang="en-US" altLang="zh-CN" dirty="0"/>
                  <a:t>,</a:t>
                </a:r>
                <a:r>
                  <a:rPr lang="zh-CN" altLang="en-US" dirty="0"/>
                  <a:t>在下侧填充 </a:t>
                </a:r>
                <a14:m>
                  <m:oMath xmlns:m="http://schemas.openxmlformats.org/officeDocument/2006/math">
                    <m:r>
                      <a:rPr lang="zh-CN" altLang="en-US" i="1">
                        <a:latin typeface="Cambria Math" panose="02040503050406030204" pitchFamily="18" charset="0"/>
                      </a:rPr>
                      <m:t>⌊</m:t>
                    </m:r>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/2⌋</m:t>
                    </m:r>
                  </m:oMath>
                </a14:m>
                <a:endParaRPr lang="en-US" altLang="zh-CN" dirty="0" smtClean="0"/>
              </a:p>
              <a:p>
                <a:r>
                  <a:rPr lang="zh-CN" altLang="en-US" dirty="0"/>
                  <a:t>则输出为：</a:t>
                </a:r>
              </a:p>
              <a:p>
                <a:pPr lvl="1">
                  <a:lnSpc>
                    <a:spcPct val="150000"/>
                  </a:lnSpc>
                </a:pPr>
                <a:endParaRPr lang="zh-CN" altLang="en-US"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1257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填充（</a:t>
            </a:r>
            <a:r>
              <a:rPr kumimoji="1" lang="en-US" altLang="zh-CN" dirty="0"/>
              <a:t>Padding</a:t>
            </a:r>
            <a:r>
              <a:rPr kumimoji="1" lang="zh-CN" altLang="en-US" dirty="0"/>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992" y="832757"/>
            <a:ext cx="4187008" cy="1852162"/>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8187872" y="2684919"/>
                <a:ext cx="12039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𝑛</m:t>
                          </m:r>
                        </m:e>
                        <m:sub>
                          <m:r>
                            <a:rPr lang="en-US" altLang="zh-CN" sz="2400">
                              <a:solidFill>
                                <a:srgbClr val="09405E"/>
                              </a:solidFill>
                              <a:latin typeface="Cambria Math" charset="0"/>
                              <a:ea typeface="Microsoft YaHei" charset="-122"/>
                              <a:cs typeface="Microsoft YaHei" charset="-122"/>
                            </a:rPr>
                            <m:t>h</m:t>
                          </m:r>
                        </m:sub>
                      </m:sSub>
                      <m:r>
                        <a:rPr lang="en-US" altLang="zh-CN" sz="2400">
                          <a:solidFill>
                            <a:srgbClr val="09405E"/>
                          </a:solidFill>
                          <a:latin typeface="Cambria Math" charset="0"/>
                          <a:ea typeface="Microsoft YaHei" charset="-122"/>
                          <a:cs typeface="Microsoft YaHei" charset="-122"/>
                        </a:rPr>
                        <m:t> ×  </m:t>
                      </m:r>
                      <m:sSub>
                        <m:sSubPr>
                          <m:ctrlPr>
                            <a:rPr lang="en-US" altLang="zh-CN" sz="2400" i="1">
                              <a:solidFill>
                                <a:srgbClr val="09405E"/>
                              </a:solidFill>
                              <a:latin typeface="Cambria Math"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𝑛</m:t>
                          </m:r>
                        </m:e>
                        <m:sub>
                          <m:r>
                            <a:rPr lang="en-US" altLang="zh-CN" sz="2400">
                              <a:solidFill>
                                <a:srgbClr val="09405E"/>
                              </a:solidFill>
                              <a:latin typeface="Cambria Math" charset="0"/>
                              <a:ea typeface="Microsoft YaHei" charset="-122"/>
                              <a:cs typeface="Microsoft YaHei" charset="-122"/>
                            </a:rPr>
                            <m:t>𝑤</m:t>
                          </m:r>
                        </m:sub>
                      </m:sSub>
                    </m:oMath>
                  </m:oMathPara>
                </a14:m>
                <a:endParaRPr lang="zh-CN" altLang="en-US" sz="2400" dirty="0">
                  <a:solidFill>
                    <a:srgbClr val="09405E"/>
                  </a:solidFill>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187872" y="2684919"/>
                <a:ext cx="1203919" cy="369332"/>
              </a:xfrm>
              <a:prstGeom prst="rect">
                <a:avLst/>
              </a:prstGeom>
              <a:blipFill rotWithShape="0">
                <a:blip r:embed="rId4"/>
                <a:stretch>
                  <a:fillRect l="-1515" t="-139344" b="-1770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9391791" y="1758838"/>
                <a:ext cx="1180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𝑘</m:t>
                          </m:r>
                        </m:e>
                        <m:sub>
                          <m:r>
                            <a:rPr lang="en-US" altLang="zh-CN" sz="2400">
                              <a:solidFill>
                                <a:srgbClr val="09405E"/>
                              </a:solidFill>
                              <a:latin typeface="Cambria Math" charset="0"/>
                              <a:ea typeface="Microsoft YaHei" charset="-122"/>
                              <a:cs typeface="Microsoft YaHei" charset="-122"/>
                            </a:rPr>
                            <m:t>h</m:t>
                          </m:r>
                        </m:sub>
                      </m:sSub>
                      <m:r>
                        <a:rPr lang="en-US" altLang="zh-CN" sz="2400">
                          <a:solidFill>
                            <a:srgbClr val="09405E"/>
                          </a:solidFill>
                          <a:latin typeface="Cambria Math" charset="0"/>
                          <a:ea typeface="Microsoft YaHei" charset="-122"/>
                          <a:cs typeface="Microsoft YaHei" charset="-122"/>
                        </a:rPr>
                        <m:t> ×  </m:t>
                      </m:r>
                      <m:sSub>
                        <m:sSubPr>
                          <m:ctrlPr>
                            <a:rPr lang="en-US" altLang="zh-CN" sz="2400" i="1" dirty="0">
                              <a:solidFill>
                                <a:srgbClr val="09405E"/>
                              </a:solidFill>
                              <a:latin typeface="Cambria Math" charset="0"/>
                              <a:ea typeface="Microsoft YaHei" charset="-122"/>
                              <a:cs typeface="Microsoft YaHei" charset="-122"/>
                            </a:rPr>
                          </m:ctrlPr>
                        </m:sSubPr>
                        <m:e>
                          <m:r>
                            <a:rPr lang="en-US" altLang="zh-CN" sz="2400" dirty="0">
                              <a:solidFill>
                                <a:srgbClr val="09405E"/>
                              </a:solidFill>
                              <a:latin typeface="Cambria Math" charset="0"/>
                              <a:ea typeface="Microsoft YaHei" charset="-122"/>
                              <a:cs typeface="Microsoft YaHei" charset="-122"/>
                            </a:rPr>
                            <m:t>𝑘</m:t>
                          </m:r>
                        </m:e>
                        <m:sub>
                          <m:r>
                            <a:rPr lang="en-US" altLang="zh-CN" sz="2400" dirty="0">
                              <a:solidFill>
                                <a:srgbClr val="09405E"/>
                              </a:solidFill>
                              <a:latin typeface="Cambria Math" charset="0"/>
                              <a:ea typeface="Microsoft YaHei" charset="-122"/>
                              <a:cs typeface="Microsoft YaHei" charset="-122"/>
                            </a:rPr>
                            <m:t>𝑤</m:t>
                          </m:r>
                        </m:sub>
                      </m:sSub>
                    </m:oMath>
                  </m:oMathPara>
                </a14:m>
                <a:endParaRPr lang="zh-CN" altLang="en-US" sz="2800" dirty="0">
                  <a:solidFill>
                    <a:srgbClr val="09405E"/>
                  </a:solidFill>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9391791" y="1758838"/>
                <a:ext cx="1180516" cy="369332"/>
              </a:xfrm>
              <a:prstGeom prst="rect">
                <a:avLst/>
              </a:prstGeom>
              <a:blipFill rotWithShape="0">
                <a:blip r:embed="rId5"/>
                <a:stretch>
                  <a:fillRect l="-5181" t="-141667" b="-1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1568088" y="3791188"/>
                <a:ext cx="8255465" cy="430887"/>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𝑛</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𝑘</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𝑝</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𝑛</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𝑘</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𝑝</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oMath>
                  </m:oMathPara>
                </a14:m>
                <a:endParaRPr sz="2800" i="1" dirty="0">
                  <a:solidFill>
                    <a:srgbClr val="09405E"/>
                  </a:solidFill>
                  <a:latin typeface="Cambria Math" panose="02040503050406030204" pitchFamily="18" charset="0"/>
                  <a:ea typeface="Microsoft YaHei" charset="-122"/>
                  <a:cs typeface="Microsoft YaHei"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1568088" y="3791188"/>
                <a:ext cx="8255465" cy="430887"/>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Equation"/>
              <p:cNvSpPr txBox="1"/>
              <p:nvPr/>
            </p:nvSpPr>
            <p:spPr>
              <a:xfrm>
                <a:off x="2744616" y="6315447"/>
                <a:ext cx="6179705" cy="430887"/>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lang="mr-IN" sz="2800" i="1" smtClean="0">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𝑛</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sz="2800" i="1" smtClean="0">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altLang="zh-CN" sz="2800" b="0" i="1" smtClean="0">
                          <a:solidFill>
                            <a:srgbClr val="09405E"/>
                          </a:solidFill>
                          <a:latin typeface="Cambria Math" charset="0"/>
                          <a:ea typeface="Microsoft YaHei" charset="-122"/>
                          <a:cs typeface="Microsoft YaHei" charset="-122"/>
                        </a:rPr>
                        <m:t>−</m:t>
                      </m:r>
                      <m:r>
                        <a:rPr lang="en-US" altLang="zh-CN" sz="2800" b="0" i="1" smtClean="0">
                          <a:solidFill>
                            <a:srgbClr val="09405E"/>
                          </a:solidFill>
                          <a:latin typeface="Cambria Math" charset="0"/>
                          <a:ea typeface="Microsoft YaHei" charset="-122"/>
                          <a:cs typeface="Microsoft YaHei" charset="-122"/>
                        </a:rPr>
                        <m:t>1</m:t>
                      </m:r>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𝑛</m:t>
                          </m:r>
                        </m:e>
                        <m:sub>
                          <m:r>
                            <a:rPr lang="mr-IN" sz="2800" i="1">
                              <a:solidFill>
                                <a:srgbClr val="09405E"/>
                              </a:solidFill>
                              <a:latin typeface="Cambria Math" panose="02040503050406030204" pitchFamily="18" charset="0"/>
                              <a:ea typeface="Microsoft YaHei" charset="-122"/>
                              <a:cs typeface="Microsoft YaHei" charset="-122"/>
                            </a:rPr>
                            <m:t>𝑤</m:t>
                          </m:r>
                        </m:sub>
                      </m:sSub>
                      <m:r>
                        <a:rPr lang="en-US" altLang="zh-CN" sz="2800" b="0" i="1" smtClean="0">
                          <a:solidFill>
                            <a:srgbClr val="09405E"/>
                          </a:solidFill>
                          <a:latin typeface="Cambria Math"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𝑤</m:t>
                          </m:r>
                        </m:sub>
                      </m:sSub>
                      <m:r>
                        <a:rPr lang="en-US" altLang="zh-CN" sz="2800" b="0" i="1" smtClean="0">
                          <a:solidFill>
                            <a:srgbClr val="09405E"/>
                          </a:solidFill>
                          <a:latin typeface="Cambria Math" charset="0"/>
                          <a:ea typeface="Microsoft YaHei" charset="-122"/>
                          <a:cs typeface="Microsoft YaHei" charset="-122"/>
                        </a:rPr>
                        <m:t>−1</m:t>
                      </m:r>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𝑤</m:t>
                          </m:r>
                        </m:sub>
                      </m:sSub>
                      <m:r>
                        <a:rPr lang="mr-IN" sz="2800" i="1">
                          <a:solidFill>
                            <a:srgbClr val="09405E"/>
                          </a:solidFill>
                          <a:latin typeface="Cambria Math" panose="02040503050406030204" pitchFamily="18" charset="0"/>
                          <a:ea typeface="Microsoft YaHei" charset="-122"/>
                          <a:cs typeface="Microsoft YaHei" charset="-122"/>
                        </a:rPr>
                        <m:t>⌋</m:t>
                      </m:r>
                    </m:oMath>
                  </m:oMathPara>
                </a14:m>
                <a:endParaRPr sz="2800" i="1" dirty="0">
                  <a:solidFill>
                    <a:srgbClr val="09405E"/>
                  </a:solidFill>
                  <a:latin typeface="Cambria Math" panose="02040503050406030204" pitchFamily="18" charset="0"/>
                  <a:ea typeface="Microsoft YaHei" charset="-122"/>
                  <a:cs typeface="Microsoft YaHei" charset="-122"/>
                </a:endParaRPr>
              </a:p>
            </p:txBody>
          </p:sp>
        </mc:Choice>
        <mc:Fallback xmlns="">
          <p:sp>
            <p:nvSpPr>
              <p:cNvPr id="10" name="Equation"/>
              <p:cNvSpPr txBox="1">
                <a:spLocks noRot="1" noChangeAspect="1" noMove="1" noResize="1" noEditPoints="1" noAdjustHandles="1" noChangeArrowheads="1" noChangeShapeType="1" noTextEdit="1"/>
              </p:cNvSpPr>
              <p:nvPr/>
            </p:nvSpPr>
            <p:spPr>
              <a:xfrm>
                <a:off x="2744616" y="6315447"/>
                <a:ext cx="6179705" cy="430887"/>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2333903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18"/>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CNN – </a:t>
            </a:r>
            <a:r>
              <a:rPr lang="zh-CN" altLang="en-US" dirty="0" smtClean="0"/>
              <a:t>彩色图像</a:t>
            </a:r>
            <a:endParaRPr lang="zh-TW" altLang="en-US" dirty="0"/>
          </a:p>
        </p:txBody>
      </p:sp>
      <p:graphicFrame>
        <p:nvGraphicFramePr>
          <p:cNvPr id="6" name="內容版面配置區 3"/>
          <p:cNvGraphicFramePr>
            <a:graphicFrameLocks/>
          </p:cNvGraphicFramePr>
          <p:nvPr>
            <p:extLst/>
          </p:nvPr>
        </p:nvGraphicFramePr>
        <p:xfrm>
          <a:off x="6477907" y="344242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4"/>
                  </a:ext>
                </a:extLst>
              </a:tr>
              <a:tr h="407359">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5"/>
                  </a:ext>
                </a:extLst>
              </a:tr>
            </a:tbl>
          </a:graphicData>
        </a:graphic>
      </p:graphicFrame>
      <p:graphicFrame>
        <p:nvGraphicFramePr>
          <p:cNvPr id="7" name="內容版面配置區 3"/>
          <p:cNvGraphicFramePr>
            <a:graphicFrameLocks/>
          </p:cNvGraphicFramePr>
          <p:nvPr>
            <p:extLst/>
          </p:nvPr>
        </p:nvGraphicFramePr>
        <p:xfrm>
          <a:off x="6641572" y="3647290"/>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5"/>
                  </a:ext>
                </a:extLst>
              </a:tr>
            </a:tbl>
          </a:graphicData>
        </a:graphic>
      </p:graphicFrame>
      <p:graphicFrame>
        <p:nvGraphicFramePr>
          <p:cNvPr id="8" name="內容版面配置區 3"/>
          <p:cNvGraphicFramePr>
            <a:graphicFrameLocks/>
          </p:cNvGraphicFramePr>
          <p:nvPr>
            <p:extLst/>
          </p:nvPr>
        </p:nvGraphicFramePr>
        <p:xfrm>
          <a:off x="6848483" y="3849906"/>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507874">
                  <a:extLst>
                    <a:ext uri="{9D8B030D-6E8A-4147-A177-3AD203B41FA5}">
                      <a16:colId xmlns:a16="http://schemas.microsoft.com/office/drawing/2014/main" xmlns="" val="20004"/>
                    </a:ext>
                  </a:extLst>
                </a:gridCol>
                <a:gridCol w="450116">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5"/>
                  </a:ext>
                </a:extLst>
              </a:tr>
            </a:tbl>
          </a:graphicData>
        </a:graphic>
      </p:graphicFrame>
      <p:graphicFrame>
        <p:nvGraphicFramePr>
          <p:cNvPr id="9" name="表格 8"/>
          <p:cNvGraphicFramePr>
            <a:graphicFrameLocks noGrp="1"/>
          </p:cNvGraphicFramePr>
          <p:nvPr>
            <p:extLst/>
          </p:nvPr>
        </p:nvGraphicFramePr>
        <p:xfrm>
          <a:off x="4491403"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10" name="文字方塊 9"/>
          <p:cNvSpPr txBox="1"/>
          <p:nvPr/>
        </p:nvSpPr>
        <p:spPr>
          <a:xfrm>
            <a:off x="6382689" y="2358193"/>
            <a:ext cx="1448123" cy="461665"/>
          </a:xfrm>
          <a:prstGeom prst="rect">
            <a:avLst/>
          </a:prstGeom>
          <a:noFill/>
        </p:spPr>
        <p:txBody>
          <a:bodyPr wrap="square" rtlCol="0">
            <a:spAutoFit/>
          </a:bodyPr>
          <a:lstStyle/>
          <a:p>
            <a:pPr algn="ctr"/>
            <a:r>
              <a:rPr lang="zh-CN" altLang="en-US" sz="2400" dirty="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1272620484"/>
              </p:ext>
            </p:extLst>
          </p:nvPr>
        </p:nvGraphicFramePr>
        <p:xfrm>
          <a:off x="7948075"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12" name="文字方塊 11"/>
          <p:cNvSpPr txBox="1"/>
          <p:nvPr/>
        </p:nvSpPr>
        <p:spPr>
          <a:xfrm>
            <a:off x="9832270" y="2342872"/>
            <a:ext cx="1448123" cy="461665"/>
          </a:xfrm>
          <a:prstGeom prst="rect">
            <a:avLst/>
          </a:prstGeom>
          <a:noFill/>
        </p:spPr>
        <p:txBody>
          <a:bodyPr wrap="square" rtlCol="0">
            <a:spAutoFit/>
          </a:bodyPr>
          <a:lstStyle/>
          <a:p>
            <a:pPr algn="ctr"/>
            <a:r>
              <a:rPr lang="zh-CN" altLang="en-US" sz="2400" dirty="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13" name="表格 12"/>
          <p:cNvGraphicFramePr>
            <a:graphicFrameLocks noGrp="1"/>
          </p:cNvGraphicFramePr>
          <p:nvPr>
            <p:extLst/>
          </p:nvPr>
        </p:nvGraphicFramePr>
        <p:xfrm>
          <a:off x="4643803" y="17671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4" name="表格 13"/>
          <p:cNvGraphicFramePr>
            <a:graphicFrameLocks noGrp="1"/>
          </p:cNvGraphicFramePr>
          <p:nvPr>
            <p:extLst/>
          </p:nvPr>
        </p:nvGraphicFramePr>
        <p:xfrm>
          <a:off x="4796203" y="1882328"/>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142834115"/>
              </p:ext>
            </p:extLst>
          </p:nvPr>
        </p:nvGraphicFramePr>
        <p:xfrm>
          <a:off x="8101007" y="17508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312210615"/>
              </p:ext>
            </p:extLst>
          </p:nvPr>
        </p:nvGraphicFramePr>
        <p:xfrm>
          <a:off x="8253407" y="19032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5" name="向右箭號 4"/>
          <p:cNvSpPr/>
          <p:nvPr/>
        </p:nvSpPr>
        <p:spPr>
          <a:xfrm>
            <a:off x="5819788" y="4380417"/>
            <a:ext cx="508522" cy="86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1877684" y="3059766"/>
            <a:ext cx="3927508" cy="3629534"/>
            <a:chOff x="353684" y="3059766"/>
            <a:chExt cx="3927508" cy="3629534"/>
          </a:xfrm>
        </p:grpSpPr>
        <p:pic>
          <p:nvPicPr>
            <p:cNvPr id="4" name="圖片 3"/>
            <p:cNvPicPr>
              <a:picLocks noChangeAspect="1"/>
            </p:cNvPicPr>
            <p:nvPr/>
          </p:nvPicPr>
          <p:blipFill>
            <a:blip r:embed="rId2"/>
            <a:stretch>
              <a:fillRect/>
            </a:stretch>
          </p:blipFill>
          <p:spPr>
            <a:xfrm>
              <a:off x="374122" y="3442427"/>
              <a:ext cx="3907070" cy="3246873"/>
            </a:xfrm>
            <a:prstGeom prst="rect">
              <a:avLst/>
            </a:prstGeom>
          </p:spPr>
        </p:pic>
        <p:sp>
          <p:nvSpPr>
            <p:cNvPr id="17" name="文字方塊 16"/>
            <p:cNvSpPr txBox="1"/>
            <p:nvPr/>
          </p:nvSpPr>
          <p:spPr>
            <a:xfrm>
              <a:off x="353684" y="3059766"/>
              <a:ext cx="1997613" cy="461665"/>
            </a:xfrm>
            <a:prstGeom prst="rect">
              <a:avLst/>
            </a:prstGeom>
            <a:noFill/>
          </p:spPr>
          <p:txBody>
            <a:bodyPr wrap="square" rtlCol="0">
              <a:spAutoFit/>
            </a:bodyPr>
            <a:lstStyle/>
            <a:p>
              <a:r>
                <a:rPr lang="zh-CN" altLang="en-US" sz="2400" dirty="0" smtClean="0">
                  <a:solidFill>
                    <a:srgbClr val="002060"/>
                  </a:solidFill>
                  <a:latin typeface="Microsoft YaHei" charset="-122"/>
                  <a:ea typeface="Microsoft YaHei" charset="-122"/>
                  <a:cs typeface="Microsoft YaHei" charset="-122"/>
                </a:rPr>
                <a:t>彩色图像</a:t>
              </a:r>
              <a:endParaRPr lang="zh-TW" altLang="en-US" sz="2400" dirty="0">
                <a:solidFill>
                  <a:srgbClr val="002060"/>
                </a:solidFill>
                <a:latin typeface="Microsoft YaHei" charset="-122"/>
                <a:ea typeface="Microsoft YaHei" charset="-122"/>
                <a:cs typeface="Microsoft YaHei" charset="-122"/>
              </a:endParaRPr>
            </a:p>
          </p:txBody>
        </p:sp>
      </p:grpSp>
      <p:sp>
        <p:nvSpPr>
          <p:cNvPr id="20" name="矩形 19"/>
          <p:cNvSpPr/>
          <p:nvPr/>
        </p:nvSpPr>
        <p:spPr>
          <a:xfrm>
            <a:off x="4034684" y="1102451"/>
            <a:ext cx="3570208" cy="461665"/>
          </a:xfrm>
          <a:prstGeom prst="rect">
            <a:avLst/>
          </a:prstGeom>
        </p:spPr>
        <p:txBody>
          <a:bodyPr wrap="none">
            <a:spAutoFit/>
          </a:bodyPr>
          <a:lstStyle/>
          <a:p>
            <a:r>
              <a:rPr lang="zh-CN" altLang="en-US" sz="2400">
                <a:solidFill>
                  <a:srgbClr val="002060"/>
                </a:solidFill>
                <a:latin typeface="Microsoft YaHei" charset="-122"/>
                <a:ea typeface="Microsoft YaHei" charset="-122"/>
                <a:cs typeface="Microsoft YaHei" charset="-122"/>
              </a:rPr>
              <a:t>每个通道都有一个卷积核</a:t>
            </a:r>
            <a:endParaRPr lang="zh-CN" altLang="en-US" sz="2400"/>
          </a:p>
        </p:txBody>
      </p:sp>
    </p:spTree>
    <p:extLst>
      <p:ext uri="{BB962C8B-B14F-4D97-AF65-F5344CB8AC3E}">
        <p14:creationId xmlns:p14="http://schemas.microsoft.com/office/powerpoint/2010/main" val="11932156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Have a kernel for each channel, and then sum results over channels"/>
          <p:cNvSpPr txBox="1">
            <a:spLocks noGrp="1"/>
          </p:cNvSpPr>
          <p:nvPr>
            <p:ph sz="quarter" idx="10"/>
          </p:nvPr>
        </p:nvSpPr>
        <p:spPr>
          <a:prstGeom prst="rect">
            <a:avLst/>
          </a:prstGeom>
        </p:spPr>
        <p:txBody>
          <a:bodyPr/>
          <a:lstStyle/>
          <a:p>
            <a:r>
              <a:rPr lang="zh-CN" altLang="en-US" dirty="0"/>
              <a:t>每个通道都有一个卷积核，结果是</a:t>
            </a:r>
            <a:r>
              <a:rPr lang="zh-CN" altLang="en-US" dirty="0" smtClean="0"/>
              <a:t>所有</a:t>
            </a:r>
            <a:r>
              <a:rPr lang="zh-CN" altLang="en-US" dirty="0"/>
              <a:t>通道卷积结果的和 </a:t>
            </a:r>
          </a:p>
        </p:txBody>
      </p:sp>
      <p:sp>
        <p:nvSpPr>
          <p:cNvPr id="399" name="Multiple Input Channels"/>
          <p:cNvSpPr txBox="1">
            <a:spLocks noGrp="1"/>
          </p:cNvSpPr>
          <p:nvPr>
            <p:ph type="title"/>
          </p:nvPr>
        </p:nvSpPr>
        <p:spPr>
          <a:prstGeom prst="rect">
            <a:avLst/>
          </a:prstGeom>
        </p:spPr>
        <p:txBody>
          <a:bodyPr/>
          <a:lstStyle/>
          <a:p>
            <a:r>
              <a:rPr lang="ja-JP" altLang="en-US"/>
              <a:t>多个输入通道</a:t>
            </a:r>
            <a:endParaRPr dirty="0"/>
          </a:p>
        </p:txBody>
      </p:sp>
      <p:pic>
        <p:nvPicPr>
          <p:cNvPr id="401" name="Screen Shot 2019-02-15 at 12.45.50 PM.png" descr="Screen Shot 2019-02-15 at 12.45.50 PM.png"/>
          <p:cNvPicPr>
            <a:picLocks noChangeAspect="1"/>
          </p:cNvPicPr>
          <p:nvPr/>
        </p:nvPicPr>
        <p:blipFill>
          <a:blip r:embed="rId2"/>
          <a:stretch>
            <a:fillRect/>
          </a:stretch>
        </p:blipFill>
        <p:spPr>
          <a:xfrm>
            <a:off x="867768" y="2306717"/>
            <a:ext cx="7082331" cy="3063987"/>
          </a:xfrm>
          <a:prstGeom prst="rect">
            <a:avLst/>
          </a:prstGeom>
          <a:ln w="12700">
            <a:miter lim="400000"/>
          </a:ln>
        </p:spPr>
      </p:pic>
      <mc:AlternateContent xmlns:mc="http://schemas.openxmlformats.org/markup-compatibility/2006" xmlns:a14="http://schemas.microsoft.com/office/drawing/2010/main">
        <mc:Choice Requires="a14">
          <p:sp>
            <p:nvSpPr>
              <p:cNvPr id="402" name="Equation"/>
              <p:cNvSpPr txBox="1"/>
              <p:nvPr/>
            </p:nvSpPr>
            <p:spPr>
              <a:xfrm>
                <a:off x="8162243" y="2765177"/>
                <a:ext cx="4029757" cy="97193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sz="2267" i="1">
                              <a:solidFill>
                                <a:srgbClr val="000000"/>
                              </a:solidFill>
                              <a:latin typeface="Cambria Math" charset="0"/>
                            </a:rPr>
                          </m:ctrlPr>
                        </m:mPr>
                        <m:mr>
                          <m:e/>
                          <m:e>
                            <m:r>
                              <a:rPr sz="2267" i="1">
                                <a:solidFill>
                                  <a:srgbClr val="000000"/>
                                </a:solidFill>
                                <a:latin typeface="Cambria Math" panose="02040503050406030204" pitchFamily="18" charset="0"/>
                              </a:rPr>
                              <m:t>(1×1+2×2+4×3+5×4)</m:t>
                            </m:r>
                          </m:e>
                        </m:mr>
                        <m:mr>
                          <m:e/>
                          <m:e>
                            <m:r>
                              <a:rPr sz="2267" i="1">
                                <a:solidFill>
                                  <a:srgbClr val="000000"/>
                                </a:solidFill>
                                <a:latin typeface="Cambria Math" panose="02040503050406030204" pitchFamily="18" charset="0"/>
                              </a:rPr>
                              <m:t>+(0×0+1×1+3×2+4×3)</m:t>
                            </m:r>
                          </m:e>
                        </m:mr>
                        <m:mr>
                          <m:e/>
                          <m:e>
                            <m:r>
                              <a:rPr sz="2267" i="1">
                                <a:solidFill>
                                  <a:srgbClr val="000000"/>
                                </a:solidFill>
                                <a:latin typeface="Cambria Math" panose="02040503050406030204" pitchFamily="18" charset="0"/>
                              </a:rPr>
                              <m:t>=56</m:t>
                            </m:r>
                          </m:e>
                        </m:mr>
                      </m:m>
                    </m:oMath>
                  </m:oMathPara>
                </a14:m>
                <a:endParaRPr sz="2267" dirty="0"/>
              </a:p>
            </p:txBody>
          </p:sp>
        </mc:Choice>
        <mc:Fallback xmlns="">
          <p:sp>
            <p:nvSpPr>
              <p:cNvPr id="402" name="Equation"/>
              <p:cNvSpPr txBox="1">
                <a:spLocks noRot="1" noChangeAspect="1" noMove="1" noResize="1" noEditPoints="1" noAdjustHandles="1" noChangeArrowheads="1" noChangeShapeType="1" noTextEdit="1"/>
              </p:cNvSpPr>
              <p:nvPr/>
            </p:nvSpPr>
            <p:spPr>
              <a:xfrm>
                <a:off x="8162243" y="2765177"/>
                <a:ext cx="4029757" cy="971933"/>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386753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05" name="input…"/>
              <p:cNvSpPr txBox="1">
                <a:spLocks noGrp="1"/>
              </p:cNvSpPr>
              <p:nvPr>
                <p:ph sz="quarter" idx="10"/>
              </p:nvPr>
            </p:nvSpPr>
            <p:spPr>
              <a:prstGeom prst="rect">
                <a:avLst/>
              </a:prstGeom>
            </p:spPr>
            <p:txBody>
              <a:bodyPr/>
              <a:lstStyle/>
              <a:p>
                <a:r>
                  <a:rPr lang="zh-CN" altLang="en-US" dirty="0" smtClean="0"/>
                  <a:t> </a:t>
                </a:r>
                <a:r>
                  <a:rPr lang="ja-JP" altLang="mr-IN" dirty="0" smtClean="0"/>
                  <a:t>输入</a:t>
                </a:r>
                <a:r>
                  <a:rPr lang="zh-CN" altLang="en-US" dirty="0" smtClean="0"/>
                  <a:t>：</a:t>
                </a:r>
                <a14:m>
                  <m:oMath xmlns:m="http://schemas.openxmlformats.org/officeDocument/2006/math">
                    <m:r>
                      <a:rPr lang="en-US" altLang="zh-CN" b="1" i="1">
                        <a:solidFill>
                          <a:srgbClr val="000000"/>
                        </a:solidFill>
                        <a:latin typeface="Cambria Math" panose="02040503050406030204" pitchFamily="18" charset="0"/>
                      </a:rPr>
                      <m:t>𝑿</m:t>
                    </m:r>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𝑐</m:t>
                        </m:r>
                      </m:e>
                      <m:sub>
                        <m:r>
                          <a:rPr lang="en-US" altLang="zh-CN" i="1">
                            <a:solidFill>
                              <a:srgbClr val="000000"/>
                            </a:solidFill>
                            <a:latin typeface="Cambria Math" panose="02040503050406030204" pitchFamily="18" charset="0"/>
                          </a:rPr>
                          <m:t>𝑖</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𝑛</m:t>
                        </m:r>
                      </m:e>
                      <m:sub>
                        <m:r>
                          <a:rPr lang="en-US" altLang="zh-CN" i="1">
                            <a:solidFill>
                              <a:srgbClr val="000000"/>
                            </a:solidFill>
                            <a:latin typeface="Cambria Math" panose="02040503050406030204" pitchFamily="18" charset="0"/>
                          </a:rPr>
                          <m:t>h</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𝑛</m:t>
                        </m:r>
                      </m:e>
                      <m:sub>
                        <m:r>
                          <a:rPr lang="en-US" altLang="zh-CN" i="1">
                            <a:solidFill>
                              <a:srgbClr val="000000"/>
                            </a:solidFill>
                            <a:latin typeface="Cambria Math" panose="02040503050406030204" pitchFamily="18" charset="0"/>
                          </a:rPr>
                          <m:t>𝑤</m:t>
                        </m:r>
                      </m:sub>
                    </m:sSub>
                  </m:oMath>
                </a14:m>
                <a:endParaRPr lang="mr-IN" dirty="0"/>
              </a:p>
              <a:p>
                <a:r>
                  <a:rPr lang="zh-CN" altLang="mr-IN" dirty="0" smtClean="0"/>
                  <a:t>卷积</a:t>
                </a:r>
                <a:r>
                  <a:rPr lang="ja-JP" altLang="mr-IN" dirty="0" smtClean="0"/>
                  <a:t>核</a:t>
                </a:r>
                <a:r>
                  <a:rPr lang="zh-CN" altLang="en-US" dirty="0" smtClean="0"/>
                  <a:t>：</a:t>
                </a:r>
                <a14:m>
                  <m:oMath xmlns:m="http://schemas.openxmlformats.org/officeDocument/2006/math">
                    <m:r>
                      <a:rPr lang="en-US" altLang="zh-CN" b="1" i="1">
                        <a:solidFill>
                          <a:srgbClr val="000000"/>
                        </a:solidFill>
                        <a:latin typeface="Cambria Math" panose="02040503050406030204" pitchFamily="18" charset="0"/>
                      </a:rPr>
                      <m:t>𝑾</m:t>
                    </m:r>
                    <m:r>
                      <a:rPr lang="en-US" altLang="zh-CN" i="1">
                        <a:solidFill>
                          <a:srgbClr val="000000"/>
                        </a:solidFill>
                        <a:latin typeface="Cambria Math" panose="02040503050406030204" pitchFamily="18" charset="0"/>
                      </a:rPr>
                      <m:t>:</m:t>
                    </m:r>
                    <m:sSub>
                      <m:sSubPr>
                        <m:ctrlPr>
                          <a:rPr lang="en-US" altLang="zh-CN" sz="2400" i="1">
                            <a:solidFill>
                              <a:srgbClr val="000000"/>
                            </a:solidFill>
                            <a:latin typeface="Cambria Math" charset="0"/>
                          </a:rPr>
                        </m:ctrlPr>
                      </m:sSubPr>
                      <m:e>
                        <m:r>
                          <a:rPr lang="en-US" altLang="zh-CN" sz="2400" i="1">
                            <a:solidFill>
                              <a:srgbClr val="000000"/>
                            </a:solidFill>
                            <a:latin typeface="Cambria Math" panose="02040503050406030204" pitchFamily="18" charset="0"/>
                          </a:rPr>
                          <m:t>𝑐</m:t>
                        </m:r>
                      </m:e>
                      <m:sub>
                        <m:r>
                          <a:rPr lang="en-US" altLang="zh-CN" sz="2400" i="1">
                            <a:solidFill>
                              <a:srgbClr val="000000"/>
                            </a:solidFill>
                            <a:latin typeface="Cambria Math" panose="02040503050406030204" pitchFamily="18" charset="0"/>
                          </a:rPr>
                          <m:t>𝑜</m:t>
                        </m:r>
                      </m:sub>
                    </m:sSub>
                    <m:r>
                      <a:rPr lang="en-US" altLang="zh-CN" sz="2400"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𝑐</m:t>
                        </m:r>
                      </m:e>
                      <m:sub>
                        <m:r>
                          <a:rPr lang="en-US" altLang="zh-CN" i="1">
                            <a:solidFill>
                              <a:srgbClr val="000000"/>
                            </a:solidFill>
                            <a:latin typeface="Cambria Math" panose="02040503050406030204" pitchFamily="18" charset="0"/>
                          </a:rPr>
                          <m:t>𝑖</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𝑘</m:t>
                        </m:r>
                      </m:e>
                      <m:sub>
                        <m:r>
                          <a:rPr lang="en-US" altLang="zh-CN" i="1">
                            <a:solidFill>
                              <a:srgbClr val="000000"/>
                            </a:solidFill>
                            <a:latin typeface="Cambria Math" panose="02040503050406030204" pitchFamily="18" charset="0"/>
                          </a:rPr>
                          <m:t>h</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𝑘</m:t>
                        </m:r>
                      </m:e>
                      <m:sub>
                        <m:r>
                          <a:rPr lang="en-US" altLang="zh-CN" i="1">
                            <a:solidFill>
                              <a:srgbClr val="000000"/>
                            </a:solidFill>
                            <a:latin typeface="Cambria Math" panose="02040503050406030204" pitchFamily="18" charset="0"/>
                          </a:rPr>
                          <m:t>𝑤</m:t>
                        </m:r>
                      </m:sub>
                    </m:sSub>
                  </m:oMath>
                </a14:m>
                <a:r>
                  <a:rPr lang="zh-CN" altLang="mr-IN" dirty="0" smtClean="0"/>
                  <a:t>（</a:t>
                </a:r>
                <a14:m>
                  <m:oMath xmlns:m="http://schemas.openxmlformats.org/officeDocument/2006/math">
                    <m:sSub>
                      <m:sSubPr>
                        <m:ctrlPr>
                          <a:rPr lang="mr-IN" altLang="zh-CN" i="1">
                            <a:solidFill>
                              <a:srgbClr val="000000"/>
                            </a:solidFill>
                            <a:latin typeface="Cambria Math" charset="0"/>
                          </a:rPr>
                        </m:ctrlPr>
                      </m:sSubPr>
                      <m:e>
                        <m:r>
                          <a:rPr lang="mr-IN" altLang="zh-CN" i="1">
                            <a:solidFill>
                              <a:srgbClr val="000000"/>
                            </a:solidFill>
                            <a:latin typeface="Cambria Math" panose="02040503050406030204" pitchFamily="18" charset="0"/>
                          </a:rPr>
                          <m:t>𝑐</m:t>
                        </m:r>
                      </m:e>
                      <m:sub>
                        <m:r>
                          <a:rPr lang="mr-IN" altLang="zh-CN" i="1">
                            <a:solidFill>
                              <a:srgbClr val="000000"/>
                            </a:solidFill>
                            <a:latin typeface="Cambria Math" panose="02040503050406030204" pitchFamily="18" charset="0"/>
                          </a:rPr>
                          <m:t>𝑖</m:t>
                        </m:r>
                      </m:sub>
                    </m:sSub>
                  </m:oMath>
                </a14:m>
                <a:r>
                  <a:rPr lang="zh-CN" altLang="mr-IN" dirty="0" smtClean="0"/>
                  <a:t>个输入通道，</a:t>
                </a:r>
                <a14:m>
                  <m:oMath xmlns:m="http://schemas.openxmlformats.org/officeDocument/2006/math">
                    <m:sSub>
                      <m:sSubPr>
                        <m:ctrlPr>
                          <a:rPr lang="mr-IN" altLang="zh-CN" i="1">
                            <a:solidFill>
                              <a:srgbClr val="000000"/>
                            </a:solidFill>
                            <a:latin typeface="Cambria Math" charset="0"/>
                          </a:rPr>
                        </m:ctrlPr>
                      </m:sSubPr>
                      <m:e>
                        <m:r>
                          <a:rPr lang="mr-IN" altLang="zh-CN" i="1">
                            <a:solidFill>
                              <a:srgbClr val="000000"/>
                            </a:solidFill>
                            <a:latin typeface="Cambria Math" panose="02040503050406030204" pitchFamily="18" charset="0"/>
                          </a:rPr>
                          <m:t>𝑐</m:t>
                        </m:r>
                      </m:e>
                      <m:sub>
                        <m:r>
                          <a:rPr lang="en-US" altLang="zh-CN" b="0" i="1" smtClean="0">
                            <a:solidFill>
                              <a:srgbClr val="000000"/>
                            </a:solidFill>
                            <a:latin typeface="Cambria Math" charset="0"/>
                          </a:rPr>
                          <m:t>𝑜</m:t>
                        </m:r>
                      </m:sub>
                    </m:sSub>
                  </m:oMath>
                </a14:m>
                <a:r>
                  <a:rPr lang="zh-CN" altLang="mr-IN" dirty="0"/>
                  <a:t>个输入通道</a:t>
                </a:r>
                <a:r>
                  <a:rPr lang="zh-CN" altLang="mr-IN" dirty="0" smtClean="0"/>
                  <a:t>）</a:t>
                </a:r>
                <a:endParaRPr lang="mr-IN" dirty="0"/>
              </a:p>
              <a:p>
                <a:r>
                  <a:rPr lang="en-US" dirty="0" smtClean="0"/>
                  <a:t> </a:t>
                </a:r>
                <a:r>
                  <a:rPr lang="zh-CN" altLang="en-US" dirty="0" smtClean="0"/>
                  <a:t>输出：</a:t>
                </a:r>
                <a14:m>
                  <m:oMath xmlns:m="http://schemas.openxmlformats.org/officeDocument/2006/math">
                    <m:r>
                      <a:rPr lang="zh-CN" altLang="en-US" b="1" i="1">
                        <a:solidFill>
                          <a:srgbClr val="000000"/>
                        </a:solidFill>
                        <a:latin typeface="Cambria Math" panose="02040503050406030204" pitchFamily="18" charset="0"/>
                      </a:rPr>
                      <m:t>𝒀</m:t>
                    </m:r>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𝑜</m:t>
                        </m:r>
                      </m:sub>
                    </m:sSub>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𝑚</m:t>
                        </m:r>
                      </m:e>
                      <m:sub>
                        <m:r>
                          <a:rPr lang="en-US" altLang="zh-CN" i="1">
                            <a:solidFill>
                              <a:srgbClr val="000000"/>
                            </a:solidFill>
                            <a:latin typeface="Cambria Math" panose="02040503050406030204" pitchFamily="18" charset="0"/>
                          </a:rPr>
                          <m:t>h</m:t>
                        </m:r>
                      </m:sub>
                    </m:sSub>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𝑚</m:t>
                        </m:r>
                      </m:e>
                      <m:sub>
                        <m:r>
                          <a:rPr lang="zh-CN" altLang="en-US" i="1">
                            <a:solidFill>
                              <a:srgbClr val="000000"/>
                            </a:solidFill>
                            <a:latin typeface="Cambria Math" panose="02040503050406030204" pitchFamily="18" charset="0"/>
                          </a:rPr>
                          <m:t>𝑤</m:t>
                        </m:r>
                      </m:sub>
                    </m:sSub>
                  </m:oMath>
                </a14:m>
                <a:endParaRPr lang="en-US" dirty="0" smtClean="0"/>
              </a:p>
              <a:p>
                <a:pPr lvl="1"/>
                <a14:m>
                  <m:oMath xmlns:m="http://schemas.openxmlformats.org/officeDocument/2006/math">
                    <m:r>
                      <a:rPr lang="en-US" altLang="zh-CN" sz="2800" b="0" i="1" dirty="0" smtClean="0">
                        <a:solidFill>
                          <a:srgbClr val="000000"/>
                        </a:solidFill>
                        <a:latin typeface="Cambria Math" charset="0"/>
                      </a:rPr>
                      <m:t> </m:t>
                    </m:r>
                    <m:r>
                      <a:rPr lang="en-US" altLang="zh-CN" sz="2800" b="0" i="1" dirty="0" smtClean="0">
                        <a:solidFill>
                          <a:srgbClr val="000000"/>
                        </a:solidFill>
                        <a:latin typeface="Cambria Math" charset="0"/>
                      </a:rPr>
                      <m:t>𝑓𝑜</m:t>
                    </m:r>
                    <m:r>
                      <m:rPr>
                        <m:nor/>
                      </m:rPr>
                      <a:rPr lang="mr-IN" altLang="zh-CN" sz="2800" i="1">
                        <a:solidFill>
                          <a:srgbClr val="000000"/>
                        </a:solidFill>
                        <a:latin typeface="Cambria Math" panose="02040503050406030204" pitchFamily="18" charset="0"/>
                      </a:rPr>
                      <m:t>r</m:t>
                    </m:r>
                    <m:r>
                      <m:rPr>
                        <m:nor/>
                      </m:rPr>
                      <a:rPr lang="zh-CN" altLang="en-US" sz="2800" b="0" i="1" smtClean="0">
                        <a:solidFill>
                          <a:srgbClr val="000000"/>
                        </a:solidFill>
                        <a:latin typeface="Cambria Math" panose="02040503050406030204" pitchFamily="18" charset="0"/>
                      </a:rPr>
                      <m:t> </m:t>
                    </m:r>
                    <m:r>
                      <a:rPr lang="mr-IN" altLang="zh-CN" sz="2800" i="1">
                        <a:solidFill>
                          <a:srgbClr val="000000"/>
                        </a:solidFill>
                        <a:latin typeface="Cambria Math" panose="02040503050406030204" pitchFamily="18" charset="0"/>
                      </a:rPr>
                      <m:t>𝑖</m:t>
                    </m:r>
                    <m:r>
                      <a:rPr lang="mr-IN" altLang="zh-CN" sz="2800" i="1">
                        <a:solidFill>
                          <a:srgbClr val="000000"/>
                        </a:solidFill>
                        <a:latin typeface="Cambria Math" panose="02040503050406030204" pitchFamily="18" charset="0"/>
                      </a:rPr>
                      <m:t>=1,…,</m:t>
                    </m:r>
                    <m:sSub>
                      <m:sSubPr>
                        <m:ctrlPr>
                          <a:rPr lang="mr-IN" altLang="zh-CN" sz="2800" i="1">
                            <a:solidFill>
                              <a:srgbClr val="000000"/>
                            </a:solidFill>
                            <a:latin typeface="Cambria Math" charset="0"/>
                          </a:rPr>
                        </m:ctrlPr>
                      </m:sSubPr>
                      <m:e>
                        <m:r>
                          <a:rPr lang="mr-IN" altLang="zh-CN" sz="2800" i="1">
                            <a:solidFill>
                              <a:srgbClr val="000000"/>
                            </a:solidFill>
                            <a:latin typeface="Cambria Math" panose="02040503050406030204" pitchFamily="18" charset="0"/>
                          </a:rPr>
                          <m:t>𝑐</m:t>
                        </m:r>
                      </m:e>
                      <m:sub>
                        <m:r>
                          <a:rPr lang="mr-IN" altLang="zh-CN" sz="2800" i="1">
                            <a:solidFill>
                              <a:srgbClr val="000000"/>
                            </a:solidFill>
                            <a:latin typeface="Cambria Math" panose="02040503050406030204" pitchFamily="18" charset="0"/>
                          </a:rPr>
                          <m:t>𝑜</m:t>
                        </m:r>
                      </m:sub>
                    </m:sSub>
                  </m:oMath>
                </a14:m>
                <a:endParaRPr lang="mr-IN" dirty="0"/>
              </a:p>
              <a:p>
                <a:endParaRPr lang="en-US" dirty="0" smtClean="0"/>
              </a:p>
              <a:p>
                <a:endParaRPr lang="en-US" altLang="zh-CN" dirty="0"/>
              </a:p>
              <a:p>
                <a:endParaRPr lang="zh-CN" altLang="en-US" dirty="0"/>
              </a:p>
              <a:p>
                <a:endParaRPr dirty="0"/>
              </a:p>
            </p:txBody>
          </p:sp>
        </mc:Choice>
        <mc:Fallback>
          <p:sp>
            <p:nvSpPr>
              <p:cNvPr id="405" name="input…"/>
              <p:cNvSpPr txBox="1">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a:stretch>
              </a:blipFill>
            </p:spPr>
            <p:txBody>
              <a:bodyPr/>
              <a:lstStyle/>
              <a:p>
                <a:r>
                  <a:rPr lang="zh-CN" altLang="en-US">
                    <a:noFill/>
                  </a:rPr>
                  <a:t> </a:t>
                </a:r>
              </a:p>
            </p:txBody>
          </p:sp>
        </mc:Fallback>
      </mc:AlternateContent>
      <p:sp>
        <p:nvSpPr>
          <p:cNvPr id="404" name="Multiple Input Channels"/>
          <p:cNvSpPr txBox="1">
            <a:spLocks noGrp="1"/>
          </p:cNvSpPr>
          <p:nvPr>
            <p:ph type="title"/>
          </p:nvPr>
        </p:nvSpPr>
        <p:spPr>
          <a:prstGeom prst="rect">
            <a:avLst/>
          </a:prstGeom>
        </p:spPr>
        <p:txBody>
          <a:bodyPr/>
          <a:lstStyle/>
          <a:p>
            <a:r>
              <a:rPr lang="ja-JP" altLang="en-US" dirty="0"/>
              <a:t>多个输入</a:t>
            </a:r>
            <a:r>
              <a:rPr lang="ja-JP" altLang="en-US" dirty="0" smtClean="0"/>
              <a:t>通道</a:t>
            </a:r>
            <a:r>
              <a:rPr lang="en-US" altLang="ja-JP" dirty="0" smtClean="0"/>
              <a:t> &amp; </a:t>
            </a:r>
            <a:r>
              <a:rPr lang="zh-CN" altLang="en-US" dirty="0" smtClean="0"/>
              <a:t>多个输出通道</a:t>
            </a:r>
            <a:endParaRPr dirty="0"/>
          </a:p>
        </p:txBody>
      </p:sp>
      <mc:AlternateContent xmlns:mc="http://schemas.openxmlformats.org/markup-compatibility/2006" xmlns:a14="http://schemas.microsoft.com/office/drawing/2010/main">
        <mc:Choice Requires="a14">
          <p:sp>
            <p:nvSpPr>
              <p:cNvPr id="406" name="Equation"/>
              <p:cNvSpPr txBox="1"/>
              <p:nvPr/>
            </p:nvSpPr>
            <p:spPr>
              <a:xfrm>
                <a:off x="916100" y="1369661"/>
                <a:ext cx="182742" cy="49244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lang="en-US" sz="3200" b="0" i="1" smtClean="0">
                          <a:solidFill>
                            <a:srgbClr val="000000"/>
                          </a:solidFill>
                          <a:latin typeface="Cambria Math" charset="0"/>
                        </a:rPr>
                        <m:t> </m:t>
                      </m:r>
                    </m:oMath>
                  </m:oMathPara>
                </a14:m>
                <a:endParaRPr sz="3200" dirty="0"/>
              </a:p>
            </p:txBody>
          </p:sp>
        </mc:Choice>
        <mc:Fallback xmlns="">
          <p:sp>
            <p:nvSpPr>
              <p:cNvPr id="406" name="Equation"/>
              <p:cNvSpPr txBox="1">
                <a:spLocks noRot="1" noChangeAspect="1" noMove="1" noResize="1" noEditPoints="1" noAdjustHandles="1" noChangeArrowheads="1" noChangeShapeType="1" noTextEdit="1"/>
              </p:cNvSpPr>
              <p:nvPr/>
            </p:nvSpPr>
            <p:spPr>
              <a:xfrm>
                <a:off x="916100" y="1369661"/>
                <a:ext cx="182742" cy="492443"/>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
        <p:nvSpPr>
          <p:cNvPr id="408" name="Equation"/>
          <p:cNvSpPr txBox="1"/>
          <p:nvPr/>
        </p:nvSpPr>
        <p:spPr>
          <a:xfrm>
            <a:off x="4759059" y="2996957"/>
            <a:ext cx="7432941" cy="492443"/>
          </a:xfrm>
          <a:prstGeom prst="rect">
            <a:avLst/>
          </a:prstGeom>
          <a:ln w="12700">
            <a:miter lim="400000"/>
          </a:ln>
        </p:spPr>
        <p:txBody>
          <a:bodyPr wrap="square" lIns="0" tIns="0" rIns="0" bIns="0">
            <a:spAutoFit/>
          </a:bodyPr>
          <a:lstStyle/>
          <a:p>
            <a:pPr defTabSz="1219170" latinLnBrk="1">
              <a:defRPr>
                <a:solidFill>
                  <a:srgbClr val="000000"/>
                </a:solidFill>
              </a:defRPr>
            </a:pPr>
            <a:endParaRPr sz="3200" dirty="0"/>
          </a:p>
        </p:txBody>
      </p:sp>
      <mc:AlternateContent xmlns:mc="http://schemas.openxmlformats.org/markup-compatibility/2006" xmlns:a14="http://schemas.microsoft.com/office/drawing/2010/main">
        <mc:Choice Requires="a14">
          <p:sp>
            <p:nvSpPr>
              <p:cNvPr id="2" name="矩形 1"/>
              <p:cNvSpPr/>
              <p:nvPr/>
            </p:nvSpPr>
            <p:spPr>
              <a:xfrm>
                <a:off x="1791559" y="3766398"/>
                <a:ext cx="2755370"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solidFill>
                                <a:srgbClr val="000000"/>
                              </a:solidFill>
                              <a:latin typeface="Cambria Math" charset="0"/>
                            </a:rPr>
                          </m:ctrlPr>
                        </m:sSubPr>
                        <m:e>
                          <m:r>
                            <a:rPr lang="zh-CN" altLang="en-US" sz="2800" b="1" i="1">
                              <a:solidFill>
                                <a:srgbClr val="000000"/>
                              </a:solidFill>
                              <a:latin typeface="Cambria Math" panose="02040503050406030204" pitchFamily="18" charset="0"/>
                            </a:rPr>
                            <m:t>𝒀</m:t>
                          </m:r>
                        </m:e>
                        <m:sub>
                          <m:r>
                            <a:rPr lang="zh-CN" altLang="en-US" sz="2800" i="1">
                              <a:solidFill>
                                <a:srgbClr val="000000"/>
                              </a:solidFill>
                              <a:latin typeface="Cambria Math" panose="02040503050406030204" pitchFamily="18" charset="0"/>
                            </a:rPr>
                            <m:t>𝑖</m:t>
                          </m:r>
                          <m:r>
                            <a:rPr lang="en-US" altLang="zh-CN" sz="2800" i="1">
                              <a:solidFill>
                                <a:srgbClr val="000000"/>
                              </a:solidFill>
                              <a:latin typeface="Cambria Math" panose="02040503050406030204" pitchFamily="18" charset="0"/>
                            </a:rPr>
                            <m:t>,:,:</m:t>
                          </m:r>
                        </m:sub>
                      </m:sSub>
                      <m:r>
                        <a:rPr lang="en-US" altLang="zh-CN" sz="2800" i="1">
                          <a:solidFill>
                            <a:srgbClr val="000000"/>
                          </a:solidFill>
                          <a:latin typeface="Cambria Math" panose="02040503050406030204" pitchFamily="18" charset="0"/>
                        </a:rPr>
                        <m:t>=</m:t>
                      </m:r>
                      <m:r>
                        <a:rPr lang="en-US" altLang="zh-CN" sz="2800" b="1" i="1">
                          <a:solidFill>
                            <a:srgbClr val="000000"/>
                          </a:solidFill>
                          <a:latin typeface="Cambria Math" panose="02040503050406030204" pitchFamily="18" charset="0"/>
                        </a:rPr>
                        <m:t>𝑿</m:t>
                      </m:r>
                      <m:r>
                        <a:rPr lang="en-US" altLang="zh-CN" sz="2800" i="1">
                          <a:solidFill>
                            <a:srgbClr val="000000"/>
                          </a:solidFill>
                          <a:latin typeface="Cambria Math" panose="02040503050406030204" pitchFamily="18" charset="0"/>
                        </a:rPr>
                        <m:t>⋆</m:t>
                      </m:r>
                      <m:sSub>
                        <m:sSubPr>
                          <m:ctrlPr>
                            <a:rPr lang="zh-CN" altLang="en-US" sz="2800" i="1">
                              <a:solidFill>
                                <a:srgbClr val="000000"/>
                              </a:solidFill>
                              <a:latin typeface="Cambria Math" charset="0"/>
                            </a:rPr>
                          </m:ctrlPr>
                        </m:sSubPr>
                        <m:e>
                          <m:r>
                            <a:rPr lang="zh-CN" altLang="en-US" sz="2800" b="1" i="1">
                              <a:solidFill>
                                <a:srgbClr val="000000"/>
                              </a:solidFill>
                              <a:latin typeface="Cambria Math" panose="02040503050406030204" pitchFamily="18" charset="0"/>
                            </a:rPr>
                            <m:t>𝑾</m:t>
                          </m:r>
                        </m:e>
                        <m:sub>
                          <m:r>
                            <a:rPr lang="zh-CN" altLang="en-US" sz="2800" i="1">
                              <a:solidFill>
                                <a:srgbClr val="000000"/>
                              </a:solidFill>
                              <a:latin typeface="Cambria Math" panose="02040503050406030204" pitchFamily="18" charset="0"/>
                            </a:rPr>
                            <m:t>𝑖</m:t>
                          </m:r>
                          <m:r>
                            <a:rPr lang="en-US" altLang="zh-CN" sz="2800" i="1">
                              <a:solidFill>
                                <a:srgbClr val="000000"/>
                              </a:solidFill>
                              <a:latin typeface="Cambria Math" panose="02040503050406030204" pitchFamily="18" charset="0"/>
                            </a:rPr>
                            <m:t>,:,:,:</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1791559" y="3766398"/>
                <a:ext cx="2755370" cy="54213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755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1 x 1 Convolutional Layer"/>
          <p:cNvSpPr txBox="1">
            <a:spLocks noGrp="1"/>
          </p:cNvSpPr>
          <p:nvPr>
            <p:ph type="title"/>
          </p:nvPr>
        </p:nvSpPr>
        <p:spPr>
          <a:prstGeom prst="rect">
            <a:avLst/>
          </a:prstGeom>
        </p:spPr>
        <p:txBody>
          <a:bodyPr/>
          <a:lstStyle/>
          <a:p>
            <a:r>
              <a:rPr dirty="0"/>
              <a:t>1x1 </a:t>
            </a:r>
            <a:r>
              <a:rPr lang="ja-JP" altLang="en-US"/>
              <a:t>卷积层</a:t>
            </a:r>
            <a:endParaRPr dirty="0"/>
          </a:p>
        </p:txBody>
      </p:sp>
      <p:sp>
        <p:nvSpPr>
          <p:cNvPr id="431" name="Equation"/>
          <p:cNvSpPr txBox="1"/>
          <p:nvPr/>
        </p:nvSpPr>
        <p:spPr>
          <a:xfrm>
            <a:off x="542451" y="1469523"/>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pic>
        <p:nvPicPr>
          <p:cNvPr id="432" name="Screen Shot 2019-02-15 at 1.13.31 PM.png" descr="Screen Shot 2019-02-15 at 1.13.31 PM.png"/>
          <p:cNvPicPr>
            <a:picLocks noChangeAspect="1"/>
          </p:cNvPicPr>
          <p:nvPr/>
        </p:nvPicPr>
        <p:blipFill>
          <a:blip r:embed="rId3"/>
          <a:stretch>
            <a:fillRect/>
          </a:stretch>
        </p:blipFill>
        <p:spPr>
          <a:xfrm>
            <a:off x="1428325" y="2108270"/>
            <a:ext cx="6726428" cy="2518913"/>
          </a:xfrm>
          <a:prstGeom prst="rect">
            <a:avLst/>
          </a:prstGeom>
          <a:ln w="12700">
            <a:miter lim="400000"/>
          </a:ln>
        </p:spPr>
      </p:pic>
      <p:sp>
        <p:nvSpPr>
          <p:cNvPr id="433" name="Equation"/>
          <p:cNvSpPr txBox="1"/>
          <p:nvPr/>
        </p:nvSpPr>
        <p:spPr>
          <a:xfrm>
            <a:off x="5640015" y="5179419"/>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434" name="Equation"/>
          <p:cNvSpPr txBox="1"/>
          <p:nvPr/>
        </p:nvSpPr>
        <p:spPr>
          <a:xfrm>
            <a:off x="554539" y="5653547"/>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mc:AlternateContent xmlns:mc="http://schemas.openxmlformats.org/markup-compatibility/2006" xmlns:a14="http://schemas.microsoft.com/office/drawing/2010/main">
        <mc:Choice Requires="a14">
          <p:sp>
            <p:nvSpPr>
              <p:cNvPr id="3" name="矩形 2"/>
              <p:cNvSpPr/>
              <p:nvPr/>
            </p:nvSpPr>
            <p:spPr>
              <a:xfrm>
                <a:off x="3835437" y="5702639"/>
                <a:ext cx="3021661" cy="954107"/>
              </a:xfrm>
              <a:prstGeom prst="rect">
                <a:avLst/>
              </a:prstGeom>
            </p:spPr>
            <p:txBody>
              <a:bodyPr wrap="none">
                <a:spAutoFit/>
              </a:bodyPr>
              <a:lstStyle/>
              <a:p>
                <a14:m>
                  <m:oMath xmlns:m="http://schemas.openxmlformats.org/officeDocument/2006/math">
                    <m:sSub>
                      <m:sSubPr>
                        <m:ctrlPr>
                          <a:rPr lang="ar-AE" altLang="zh-CN" sz="2800" i="1" dirty="0" smtClean="0">
                            <a:solidFill>
                              <a:srgbClr val="09405E"/>
                            </a:solidFill>
                            <a:latin typeface="Cambria Math" charset="0"/>
                            <a:ea typeface="Microsoft YaHei" charset="-122"/>
                            <a:cs typeface="Microsoft YaHei" charset="-122"/>
                          </a:rPr>
                        </m:ctrlPr>
                      </m:sSubPr>
                      <m:e>
                        <m:r>
                          <a:rPr lang="ar-AE" altLang="zh-CN" sz="2800" dirty="0">
                            <a:solidFill>
                              <a:srgbClr val="09405E"/>
                            </a:solidFill>
                            <a:latin typeface="Cambria Math" charset="0"/>
                            <a:ea typeface="Microsoft YaHei" charset="-122"/>
                            <a:cs typeface="Microsoft YaHei" charset="-122"/>
                          </a:rPr>
                          <m:t>𝑐</m:t>
                        </m:r>
                      </m:e>
                      <m:sub>
                        <m:r>
                          <a:rPr lang="ar-AE" altLang="zh-CN" sz="2800" dirty="0">
                            <a:solidFill>
                              <a:srgbClr val="09405E"/>
                            </a:solidFill>
                            <a:latin typeface="Cambria Math" charset="0"/>
                            <a:ea typeface="Microsoft YaHei" charset="-122"/>
                            <a:cs typeface="Microsoft YaHei" charset="-122"/>
                          </a:rPr>
                          <m:t>𝑖</m:t>
                        </m:r>
                      </m:sub>
                    </m:sSub>
                  </m:oMath>
                </a14:m>
                <a:r>
                  <a:rPr lang="zh-CN" altLang="en-US" sz="2800" dirty="0" smtClean="0">
                    <a:solidFill>
                      <a:srgbClr val="09405E"/>
                    </a:solidFill>
                    <a:latin typeface="Microsoft YaHei" charset="-122"/>
                    <a:ea typeface="Microsoft YaHei" charset="-122"/>
                    <a:cs typeface="Microsoft YaHei" charset="-122"/>
                  </a:rPr>
                  <a:t>：输入</a:t>
                </a:r>
                <a:r>
                  <a:rPr lang="zh-CN" altLang="en-US" sz="2800" dirty="0">
                    <a:solidFill>
                      <a:srgbClr val="09405E"/>
                    </a:solidFill>
                    <a:latin typeface="Microsoft YaHei" charset="-122"/>
                    <a:ea typeface="Microsoft YaHei" charset="-122"/>
                    <a:cs typeface="Microsoft YaHei" charset="-122"/>
                  </a:rPr>
                  <a:t>通道</a:t>
                </a:r>
                <a:r>
                  <a:rPr lang="zh-CN" altLang="en-US" sz="2800" dirty="0" smtClean="0">
                    <a:solidFill>
                      <a:srgbClr val="09405E"/>
                    </a:solidFill>
                    <a:latin typeface="Microsoft YaHei" charset="-122"/>
                    <a:ea typeface="Microsoft YaHei" charset="-122"/>
                    <a:cs typeface="Microsoft YaHei" charset="-122"/>
                  </a:rPr>
                  <a:t>数目</a:t>
                </a:r>
                <a:endParaRPr lang="en-US" altLang="zh-CN" sz="2800" dirty="0" smtClean="0">
                  <a:solidFill>
                    <a:srgbClr val="09405E"/>
                  </a:solidFill>
                  <a:latin typeface="Microsoft YaHei" charset="-122"/>
                  <a:ea typeface="Microsoft YaHei" charset="-122"/>
                  <a:cs typeface="Microsoft YaHei" charset="-122"/>
                </a:endParaRPr>
              </a:p>
              <a:p>
                <a14:m>
                  <m:oMath xmlns:m="http://schemas.openxmlformats.org/officeDocument/2006/math">
                    <m:sSub>
                      <m:sSubPr>
                        <m:ctrlPr>
                          <a:rPr lang="ar-AE" altLang="zh-CN" sz="2800" i="1" dirty="0">
                            <a:solidFill>
                              <a:srgbClr val="09405E"/>
                            </a:solidFill>
                            <a:latin typeface="Cambria Math" charset="0"/>
                            <a:ea typeface="Microsoft YaHei" charset="-122"/>
                            <a:cs typeface="Microsoft YaHei" charset="-122"/>
                          </a:rPr>
                        </m:ctrlPr>
                      </m:sSubPr>
                      <m:e>
                        <m:r>
                          <a:rPr lang="ar-AE" altLang="zh-CN" sz="2800" dirty="0">
                            <a:solidFill>
                              <a:srgbClr val="09405E"/>
                            </a:solidFill>
                            <a:latin typeface="Cambria Math" charset="0"/>
                            <a:ea typeface="Microsoft YaHei" charset="-122"/>
                            <a:cs typeface="Microsoft YaHei" charset="-122"/>
                          </a:rPr>
                          <m:t>𝑐</m:t>
                        </m:r>
                      </m:e>
                      <m:sub>
                        <m:r>
                          <a:rPr lang="en-US" altLang="zh-CN" sz="2800" b="0" i="1" dirty="0" smtClean="0">
                            <a:solidFill>
                              <a:srgbClr val="09405E"/>
                            </a:solidFill>
                            <a:latin typeface="Cambria Math" charset="0"/>
                            <a:ea typeface="Microsoft YaHei" charset="-122"/>
                            <a:cs typeface="Microsoft YaHei" charset="-122"/>
                          </a:rPr>
                          <m:t>0</m:t>
                        </m:r>
                      </m:sub>
                    </m:sSub>
                  </m:oMath>
                </a14:m>
                <a:r>
                  <a:rPr lang="zh-CN" altLang="en-US" sz="2800" dirty="0">
                    <a:solidFill>
                      <a:srgbClr val="09405E"/>
                    </a:solidFill>
                    <a:latin typeface="Microsoft YaHei" charset="-122"/>
                    <a:ea typeface="Microsoft YaHei" charset="-122"/>
                    <a:cs typeface="Microsoft YaHei" charset="-122"/>
                  </a:rPr>
                  <a:t>：</a:t>
                </a:r>
                <a:r>
                  <a:rPr lang="zh-CN" altLang="en-US" sz="2800" dirty="0" smtClean="0">
                    <a:solidFill>
                      <a:srgbClr val="09405E"/>
                    </a:solidFill>
                    <a:latin typeface="Microsoft YaHei" charset="-122"/>
                    <a:ea typeface="Microsoft YaHei" charset="-122"/>
                    <a:cs typeface="Microsoft YaHei" charset="-122"/>
                  </a:rPr>
                  <a:t>输出通道</a:t>
                </a:r>
                <a:r>
                  <a:rPr lang="zh-CN" altLang="en-US" sz="2800" dirty="0">
                    <a:solidFill>
                      <a:srgbClr val="09405E"/>
                    </a:solidFill>
                    <a:latin typeface="Microsoft YaHei" charset="-122"/>
                    <a:ea typeface="Microsoft YaHei" charset="-122"/>
                    <a:cs typeface="Microsoft YaHei" charset="-122"/>
                  </a:rPr>
                  <a:t>数目</a:t>
                </a:r>
                <a:endParaRPr kumimoji="1"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3835437" y="5702639"/>
                <a:ext cx="3021661" cy="954107"/>
              </a:xfrm>
              <a:prstGeom prst="rect">
                <a:avLst/>
              </a:prstGeom>
              <a:blipFill rotWithShape="0">
                <a:blip r:embed="rId4"/>
                <a:stretch>
                  <a:fillRect t="-6369" r="-2823" b="-15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235918" y="4868426"/>
                <a:ext cx="11097910" cy="523220"/>
              </a:xfrm>
              <a:prstGeom prst="rect">
                <a:avLst/>
              </a:prstGeom>
            </p:spPr>
            <p:txBody>
              <a:bodyPr wrap="none">
                <a:spAutoFit/>
              </a:bodyPr>
              <a:lstStyle/>
              <a:p>
                <a:r>
                  <a:rPr lang="zh-CN" altLang="en-US" sz="2800" dirty="0" smtClean="0">
                    <a:solidFill>
                      <a:srgbClr val="09405E"/>
                    </a:solidFill>
                    <a:latin typeface="Microsoft YaHei" charset="-122"/>
                    <a:ea typeface="Microsoft YaHei" charset="-122"/>
                    <a:cs typeface="Microsoft YaHei" charset="-122"/>
                  </a:rPr>
                  <a:t>相当</a:t>
                </a:r>
                <a:r>
                  <a:rPr lang="zh-CN" altLang="en-US" sz="2800" dirty="0">
                    <a:solidFill>
                      <a:srgbClr val="09405E"/>
                    </a:solidFill>
                    <a:latin typeface="Microsoft YaHei" charset="-122"/>
                    <a:ea typeface="Microsoft YaHei" charset="-122"/>
                    <a:cs typeface="Microsoft YaHei" charset="-122"/>
                  </a:rPr>
                  <a:t>于具有输入</a:t>
                </a:r>
                <a14:m>
                  <m:oMath xmlns:m="http://schemas.openxmlformats.org/officeDocument/2006/math">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 </m:t>
                        </m:r>
                        <m:r>
                          <a:rPr lang="zh-CN" altLang="en-US" sz="2800">
                            <a:solidFill>
                              <a:srgbClr val="09405E"/>
                            </a:solidFill>
                            <a:latin typeface="Cambria Math" charset="0"/>
                            <a:ea typeface="Microsoft YaHei" charset="-122"/>
                            <a:cs typeface="Microsoft YaHei" charset="-122"/>
                          </a:rPr>
                          <m:t>𝑛</m:t>
                        </m:r>
                      </m:e>
                      <m:sub>
                        <m:r>
                          <a:rPr lang="en-US" altLang="zh-CN" sz="2800">
                            <a:solidFill>
                              <a:srgbClr val="09405E"/>
                            </a:solidFill>
                            <a:latin typeface="Cambria Math" charset="0"/>
                            <a:ea typeface="Microsoft YaHei" charset="-122"/>
                            <a:cs typeface="Microsoft YaHei" charset="-122"/>
                          </a:rPr>
                          <m:t>h</m:t>
                        </m:r>
                      </m:sub>
                    </m:sSub>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𝑛</m:t>
                        </m:r>
                      </m:e>
                      <m:sub>
                        <m:r>
                          <a:rPr lang="zh-CN" altLang="en-US" sz="2800">
                            <a:solidFill>
                              <a:srgbClr val="09405E"/>
                            </a:solidFill>
                            <a:latin typeface="Cambria Math" charset="0"/>
                            <a:ea typeface="Microsoft YaHei" charset="-122"/>
                            <a:cs typeface="Microsoft YaHei" charset="-122"/>
                          </a:rPr>
                          <m:t>𝑤</m:t>
                        </m:r>
                      </m:sub>
                    </m:sSub>
                    <m:r>
                      <a:rPr lang="en-US" altLang="zh-CN" sz="2800">
                        <a:solidFill>
                          <a:srgbClr val="09405E"/>
                        </a:solidFill>
                        <a:latin typeface="Cambria Math" charset="0"/>
                        <a:ea typeface="Microsoft YaHei" charset="-122"/>
                        <a:cs typeface="Microsoft YaHei" charset="-122"/>
                      </a:rPr>
                      <m:t>×</m:t>
                    </m:r>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 和 </a:t>
                </a:r>
                <a14:m>
                  <m:oMath xmlns:m="http://schemas.openxmlformats.org/officeDocument/2006/math">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𝑜</m:t>
                        </m:r>
                      </m:sub>
                    </m:sSub>
                    <m:r>
                      <a:rPr lang="en-US" altLang="zh-CN" sz="2800">
                        <a:solidFill>
                          <a:srgbClr val="09405E"/>
                        </a:solidFill>
                        <a:latin typeface="Cambria Math" charset="0"/>
                        <a:ea typeface="Microsoft YaHei" charset="-122"/>
                        <a:cs typeface="Microsoft YaHei" charset="-122"/>
                      </a:rPr>
                      <m:t>×</m:t>
                    </m:r>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 的稠密</a:t>
                </a:r>
                <a:r>
                  <a:rPr lang="zh-CN" altLang="en-US" sz="2800" dirty="0" smtClean="0">
                    <a:solidFill>
                      <a:srgbClr val="09405E"/>
                    </a:solidFill>
                    <a:latin typeface="Microsoft YaHei" charset="-122"/>
                    <a:ea typeface="Microsoft YaHei" charset="-122"/>
                    <a:cs typeface="Microsoft YaHei" charset="-122"/>
                  </a:rPr>
                  <a:t>层（通道轴上的全连接）</a:t>
                </a:r>
                <a:endParaRPr lang="zh-CN" altLang="en-US" sz="2800" dirty="0">
                  <a:solidFill>
                    <a:srgbClr val="09405E"/>
                  </a:solidFill>
                  <a:latin typeface="Microsoft YaHei" charset="-122"/>
                  <a:ea typeface="Microsoft YaHei" charset="-122"/>
                  <a:cs typeface="Microsoft YaHei"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1235918" y="4868426"/>
                <a:ext cx="11097910" cy="523220"/>
              </a:xfrm>
              <a:prstGeom prst="rect">
                <a:avLst/>
              </a:prstGeom>
              <a:blipFill rotWithShape="0">
                <a:blip r:embed="rId5"/>
                <a:stretch>
                  <a:fillRect l="-1154" t="-12941" b="-32941"/>
                </a:stretch>
              </a:blipFill>
            </p:spPr>
            <p:txBody>
              <a:bodyPr/>
              <a:lstStyle/>
              <a:p>
                <a:r>
                  <a:rPr lang="zh-CN" altLang="en-US">
                    <a:noFill/>
                  </a:rPr>
                  <a:t> </a:t>
                </a:r>
              </a:p>
            </p:txBody>
          </p:sp>
        </mc:Fallback>
      </mc:AlternateContent>
      <p:sp>
        <p:nvSpPr>
          <p:cNvPr id="5" name="内容占位符 4"/>
          <p:cNvSpPr>
            <a:spLocks noGrp="1"/>
          </p:cNvSpPr>
          <p:nvPr>
            <p:ph sz="quarter" idx="10"/>
          </p:nvPr>
        </p:nvSpPr>
        <p:spPr>
          <a:xfrm>
            <a:off x="630237" y="1147763"/>
            <a:ext cx="10964355" cy="3040189"/>
          </a:xfrm>
        </p:spPr>
        <p:txBody>
          <a:bodyPr/>
          <a:lstStyle/>
          <a:p>
            <a:r>
              <a:rPr lang="ja-JP" altLang="en-US" dirty="0"/>
              <a:t>不识别空间模式，</a:t>
            </a:r>
            <a:r>
              <a:rPr lang="zh-CN" altLang="en-US" dirty="0"/>
              <a:t>只</a:t>
            </a:r>
            <a:r>
              <a:rPr lang="ja-JP" altLang="en-US" dirty="0"/>
              <a:t>是融合通道</a:t>
            </a:r>
            <a:endParaRPr kumimoji="1" lang="zh-CN" altLang="en-US" dirty="0"/>
          </a:p>
        </p:txBody>
      </p:sp>
    </p:spTree>
    <p:extLst>
      <p:ext uri="{BB962C8B-B14F-4D97-AF65-F5344CB8AC3E}">
        <p14:creationId xmlns:p14="http://schemas.microsoft.com/office/powerpoint/2010/main" val="271561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1-D…"/>
          <p:cNvSpPr txBox="1">
            <a:spLocks noGrp="1"/>
          </p:cNvSpPr>
          <p:nvPr>
            <p:ph sz="quarter" idx="10"/>
          </p:nvPr>
        </p:nvSpPr>
        <p:spPr>
          <a:prstGeom prst="rect">
            <a:avLst/>
          </a:prstGeom>
        </p:spPr>
        <p:txBody>
          <a:bodyPr>
            <a:normAutofit/>
          </a:bodyPr>
          <a:lstStyle/>
          <a:p>
            <a:r>
              <a:rPr dirty="0"/>
              <a:t>1-D</a:t>
            </a:r>
          </a:p>
          <a:p>
            <a:endParaRPr dirty="0"/>
          </a:p>
          <a:p>
            <a:endParaRPr lang="zh-CN" altLang="en-US" dirty="0" smtClean="0"/>
          </a:p>
          <a:p>
            <a:endParaRPr dirty="0"/>
          </a:p>
          <a:p>
            <a:pPr lvl="1">
              <a:lnSpc>
                <a:spcPct val="100000"/>
              </a:lnSpc>
            </a:pPr>
            <a:r>
              <a:rPr lang="en-US" altLang="ja-JP" sz="2800" dirty="0" smtClean="0"/>
              <a:t> </a:t>
            </a:r>
            <a:r>
              <a:rPr lang="ja-JP" altLang="en-US" sz="2800" dirty="0" smtClean="0"/>
              <a:t>文本</a:t>
            </a:r>
            <a:endParaRPr lang="ja-JP" altLang="en-US" sz="2800" dirty="0"/>
          </a:p>
          <a:p>
            <a:pPr lvl="1">
              <a:lnSpc>
                <a:spcPct val="100000"/>
              </a:lnSpc>
            </a:pPr>
            <a:r>
              <a:rPr lang="en-US" altLang="ja-JP" sz="2800" dirty="0" smtClean="0"/>
              <a:t> </a:t>
            </a:r>
            <a:r>
              <a:rPr lang="ja-JP" altLang="en-US" sz="2800" dirty="0" smtClean="0"/>
              <a:t>语音</a:t>
            </a:r>
            <a:endParaRPr lang="ja-JP" altLang="en-US" sz="2800" dirty="0"/>
          </a:p>
          <a:p>
            <a:pPr lvl="1">
              <a:lnSpc>
                <a:spcPct val="100000"/>
              </a:lnSpc>
            </a:pPr>
            <a:r>
              <a:rPr lang="en-US" altLang="ja-JP" sz="2800" dirty="0" smtClean="0"/>
              <a:t> </a:t>
            </a:r>
            <a:r>
              <a:rPr lang="ja-JP" altLang="en-US" sz="2800" dirty="0" smtClean="0"/>
              <a:t>时间</a:t>
            </a:r>
            <a:r>
              <a:rPr lang="ja-JP" altLang="en-US" sz="2800" dirty="0"/>
              <a:t>序列</a:t>
            </a:r>
            <a:endParaRPr sz="2800" dirty="0"/>
          </a:p>
        </p:txBody>
      </p:sp>
      <p:sp>
        <p:nvSpPr>
          <p:cNvPr id="278" name="1-D and 3-D Cross Correlations"/>
          <p:cNvSpPr txBox="1">
            <a:spLocks noGrp="1"/>
          </p:cNvSpPr>
          <p:nvPr>
            <p:ph type="title"/>
          </p:nvPr>
        </p:nvSpPr>
        <p:spPr>
          <a:prstGeom prst="rect">
            <a:avLst/>
          </a:prstGeom>
        </p:spPr>
        <p:txBody>
          <a:bodyPr/>
          <a:lstStyle/>
          <a:p>
            <a:r>
              <a:rPr dirty="0"/>
              <a:t>1-D </a:t>
            </a:r>
            <a:r>
              <a:rPr lang="ja-JP" altLang="en-US" dirty="0"/>
              <a:t>和</a:t>
            </a:r>
            <a:r>
              <a:rPr dirty="0"/>
              <a:t> 3-D</a:t>
            </a:r>
            <a:r>
              <a:rPr lang="zh-CN" altLang="en-US" dirty="0"/>
              <a:t> </a:t>
            </a:r>
            <a:r>
              <a:rPr lang="zh-CN" altLang="en-US" dirty="0" smtClean="0"/>
              <a:t>卷积</a:t>
            </a:r>
            <a:endParaRPr dirty="0"/>
          </a:p>
        </p:txBody>
      </p:sp>
      <mc:AlternateContent xmlns:mc="http://schemas.openxmlformats.org/markup-compatibility/2006" xmlns:a14="http://schemas.microsoft.com/office/drawing/2010/main">
        <mc:Choice Requires="a14">
          <p:sp>
            <p:nvSpPr>
              <p:cNvPr id="279" name="Equation"/>
              <p:cNvSpPr txBox="1"/>
              <p:nvPr/>
            </p:nvSpPr>
            <p:spPr>
              <a:xfrm>
                <a:off x="1392149" y="2125309"/>
                <a:ext cx="2929392" cy="102508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𝑦</m:t>
                          </m:r>
                        </m:e>
                        <m:sub>
                          <m:r>
                            <a:rPr sz="3333" i="1">
                              <a:solidFill>
                                <a:srgbClr val="000000"/>
                              </a:solidFill>
                              <a:latin typeface="Cambria Math" panose="02040503050406030204" pitchFamily="18" charset="0"/>
                            </a:rPr>
                            <m:t>𝑖</m:t>
                          </m:r>
                        </m:sub>
                      </m:sSub>
                      <m:r>
                        <a:rPr sz="3333" i="1">
                          <a:solidFill>
                            <a:srgbClr val="000000"/>
                          </a:solidFill>
                          <a:latin typeface="Cambria Math" panose="02040503050406030204" pitchFamily="18" charset="0"/>
                        </a:rPr>
                        <m:t>=</m:t>
                      </m:r>
                      <m:limUpp>
                        <m:limUppPr>
                          <m:ctrlPr>
                            <a:rPr sz="3333" i="1">
                              <a:solidFill>
                                <a:srgbClr val="000000"/>
                              </a:solidFill>
                              <a:latin typeface="Cambria Math" charset="0"/>
                            </a:rPr>
                          </m:ctrlPr>
                        </m:limUppPr>
                        <m:e>
                          <m:limLow>
                            <m:limLowPr>
                              <m:ctrlPr>
                                <a:rPr sz="3333" i="1">
                                  <a:solidFill>
                                    <a:srgbClr val="000000"/>
                                  </a:solidFill>
                                  <a:latin typeface="Cambria Math" charset="0"/>
                                </a:rPr>
                              </m:ctrlPr>
                            </m:limLowPr>
                            <m:e>
                              <m:r>
                                <a:rPr sz="3333" i="1">
                                  <a:solidFill>
                                    <a:srgbClr val="000000"/>
                                  </a:solidFill>
                                  <a:latin typeface="Cambria Math" panose="02040503050406030204" pitchFamily="18" charset="0"/>
                                </a:rPr>
                                <m:t>∑</m:t>
                              </m:r>
                            </m:e>
                            <m:lim>
                              <m:r>
                                <a:rPr sz="3333" i="1">
                                  <a:solidFill>
                                    <a:srgbClr val="000000"/>
                                  </a:solidFill>
                                  <a:latin typeface="Cambria Math" panose="02040503050406030204" pitchFamily="18" charset="0"/>
                                </a:rPr>
                                <m:t>𝑎</m:t>
                              </m:r>
                              <m:r>
                                <a:rPr sz="3333" i="1">
                                  <a:solidFill>
                                    <a:srgbClr val="000000"/>
                                  </a:solidFill>
                                  <a:latin typeface="Cambria Math" panose="02040503050406030204" pitchFamily="18" charset="0"/>
                                </a:rPr>
                                <m:t>=1</m:t>
                              </m:r>
                            </m:lim>
                          </m:limLow>
                        </m:e>
                        <m:lim>
                          <m:r>
                            <a:rPr sz="3333" i="1">
                              <a:solidFill>
                                <a:srgbClr val="000000"/>
                              </a:solidFill>
                              <a:latin typeface="Cambria Math" panose="02040503050406030204" pitchFamily="18" charset="0"/>
                            </a:rPr>
                            <m:t>h</m:t>
                          </m:r>
                        </m:lim>
                      </m:limUpp>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𝑤</m:t>
                          </m:r>
                        </m:e>
                        <m:sub>
                          <m:r>
                            <a:rPr sz="3333" i="1">
                              <a:solidFill>
                                <a:srgbClr val="000000"/>
                              </a:solidFill>
                              <a:latin typeface="Cambria Math" panose="02040503050406030204" pitchFamily="18" charset="0"/>
                            </a:rPr>
                            <m:t>𝑎</m:t>
                          </m:r>
                        </m:sub>
                      </m:sSub>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𝑥</m:t>
                          </m:r>
                        </m:e>
                        <m:sub>
                          <m:r>
                            <a:rPr sz="3333" i="1">
                              <a:solidFill>
                                <a:srgbClr val="000000"/>
                              </a:solidFill>
                              <a:latin typeface="Cambria Math" panose="02040503050406030204" pitchFamily="18" charset="0"/>
                            </a:rPr>
                            <m:t>𝑖</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𝑎</m:t>
                          </m:r>
                        </m:sub>
                      </m:sSub>
                    </m:oMath>
                  </m:oMathPara>
                </a14:m>
                <a:endParaRPr sz="3333" dirty="0"/>
              </a:p>
            </p:txBody>
          </p:sp>
        </mc:Choice>
        <mc:Fallback xmlns="">
          <p:sp>
            <p:nvSpPr>
              <p:cNvPr id="279" name="Equation"/>
              <p:cNvSpPr txBox="1">
                <a:spLocks noRot="1" noChangeAspect="1" noMove="1" noResize="1" noEditPoints="1" noAdjustHandles="1" noChangeArrowheads="1" noChangeShapeType="1" noTextEdit="1"/>
              </p:cNvSpPr>
              <p:nvPr/>
            </p:nvSpPr>
            <p:spPr>
              <a:xfrm>
                <a:off x="1044112" y="1593981"/>
                <a:ext cx="1946784" cy="906765"/>
              </a:xfrm>
              <a:prstGeom prst="rect">
                <a:avLst/>
              </a:prstGeom>
              <a:blipFill>
                <a:blip r:embed="rId2"/>
                <a:stretch>
                  <a:fillRect l="-5161" t="-1389" r="-9032"/>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Equation"/>
              <p:cNvSpPr txBox="1"/>
              <p:nvPr/>
            </p:nvSpPr>
            <p:spPr>
              <a:xfrm>
                <a:off x="5814179" y="2125309"/>
                <a:ext cx="6398162" cy="102508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𝑦</m:t>
                          </m:r>
                        </m:e>
                        <m:sub>
                          <m:r>
                            <a:rPr sz="3333" i="1">
                              <a:solidFill>
                                <a:srgbClr val="000000"/>
                              </a:solidFill>
                              <a:latin typeface="Cambria Math" panose="02040503050406030204" pitchFamily="18" charset="0"/>
                            </a:rPr>
                            <m:t>𝑖</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𝑗</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𝑘</m:t>
                          </m:r>
                        </m:sub>
                      </m:sSub>
                      <m:r>
                        <a:rPr sz="3333" i="1">
                          <a:solidFill>
                            <a:srgbClr val="000000"/>
                          </a:solidFill>
                          <a:latin typeface="Cambria Math" panose="02040503050406030204" pitchFamily="18" charset="0"/>
                        </a:rPr>
                        <m:t>=</m:t>
                      </m:r>
                      <m:limUpp>
                        <m:limUppPr>
                          <m:ctrlPr>
                            <a:rPr sz="3333" i="1">
                              <a:solidFill>
                                <a:srgbClr val="000000"/>
                              </a:solidFill>
                              <a:latin typeface="Cambria Math" charset="0"/>
                            </a:rPr>
                          </m:ctrlPr>
                        </m:limUppPr>
                        <m:e>
                          <m:limLow>
                            <m:limLowPr>
                              <m:ctrlPr>
                                <a:rPr sz="3333" i="1">
                                  <a:solidFill>
                                    <a:srgbClr val="000000"/>
                                  </a:solidFill>
                                  <a:latin typeface="Cambria Math" charset="0"/>
                                </a:rPr>
                              </m:ctrlPr>
                            </m:limLowPr>
                            <m:e>
                              <m:r>
                                <a:rPr sz="3333" i="1">
                                  <a:solidFill>
                                    <a:srgbClr val="000000"/>
                                  </a:solidFill>
                                  <a:latin typeface="Cambria Math" panose="02040503050406030204" pitchFamily="18" charset="0"/>
                                </a:rPr>
                                <m:t>∑</m:t>
                              </m:r>
                            </m:e>
                            <m:lim>
                              <m:r>
                                <a:rPr sz="3333" i="1">
                                  <a:solidFill>
                                    <a:srgbClr val="000000"/>
                                  </a:solidFill>
                                  <a:latin typeface="Cambria Math" panose="02040503050406030204" pitchFamily="18" charset="0"/>
                                </a:rPr>
                                <m:t>𝑎</m:t>
                              </m:r>
                              <m:r>
                                <a:rPr sz="3333" i="1">
                                  <a:solidFill>
                                    <a:srgbClr val="000000"/>
                                  </a:solidFill>
                                  <a:latin typeface="Cambria Math" panose="02040503050406030204" pitchFamily="18" charset="0"/>
                                </a:rPr>
                                <m:t>=1</m:t>
                              </m:r>
                            </m:lim>
                          </m:limLow>
                        </m:e>
                        <m:lim>
                          <m:r>
                            <a:rPr sz="3333" i="1">
                              <a:solidFill>
                                <a:srgbClr val="000000"/>
                              </a:solidFill>
                              <a:latin typeface="Cambria Math" panose="02040503050406030204" pitchFamily="18" charset="0"/>
                            </a:rPr>
                            <m:t>h</m:t>
                          </m:r>
                        </m:lim>
                      </m:limUpp>
                      <m:limUpp>
                        <m:limUppPr>
                          <m:ctrlPr>
                            <a:rPr sz="3333" i="1">
                              <a:solidFill>
                                <a:srgbClr val="000000"/>
                              </a:solidFill>
                              <a:latin typeface="Cambria Math" charset="0"/>
                            </a:rPr>
                          </m:ctrlPr>
                        </m:limUppPr>
                        <m:e>
                          <m:limLow>
                            <m:limLowPr>
                              <m:ctrlPr>
                                <a:rPr sz="3333" i="1">
                                  <a:solidFill>
                                    <a:srgbClr val="000000"/>
                                  </a:solidFill>
                                  <a:latin typeface="Cambria Math" charset="0"/>
                                </a:rPr>
                              </m:ctrlPr>
                            </m:limLowPr>
                            <m:e>
                              <m:r>
                                <a:rPr sz="3333" i="1">
                                  <a:solidFill>
                                    <a:srgbClr val="000000"/>
                                  </a:solidFill>
                                  <a:latin typeface="Cambria Math" panose="02040503050406030204" pitchFamily="18" charset="0"/>
                                </a:rPr>
                                <m:t>∑</m:t>
                              </m:r>
                            </m:e>
                            <m:lim>
                              <m:r>
                                <a:rPr sz="3333" i="1">
                                  <a:solidFill>
                                    <a:srgbClr val="000000"/>
                                  </a:solidFill>
                                  <a:latin typeface="Cambria Math" panose="02040503050406030204" pitchFamily="18" charset="0"/>
                                </a:rPr>
                                <m:t>𝑏</m:t>
                              </m:r>
                              <m:r>
                                <a:rPr sz="3333" i="1">
                                  <a:solidFill>
                                    <a:srgbClr val="000000"/>
                                  </a:solidFill>
                                  <a:latin typeface="Cambria Math" panose="02040503050406030204" pitchFamily="18" charset="0"/>
                                </a:rPr>
                                <m:t>=1</m:t>
                              </m:r>
                            </m:lim>
                          </m:limLow>
                        </m:e>
                        <m:lim>
                          <m:r>
                            <a:rPr sz="3333" i="1">
                              <a:solidFill>
                                <a:srgbClr val="000000"/>
                              </a:solidFill>
                              <a:latin typeface="Cambria Math" panose="02040503050406030204" pitchFamily="18" charset="0"/>
                            </a:rPr>
                            <m:t>𝑤</m:t>
                          </m:r>
                        </m:lim>
                      </m:limUpp>
                      <m:limUpp>
                        <m:limUppPr>
                          <m:ctrlPr>
                            <a:rPr sz="3333" i="1">
                              <a:solidFill>
                                <a:srgbClr val="000000"/>
                              </a:solidFill>
                              <a:latin typeface="Cambria Math" charset="0"/>
                            </a:rPr>
                          </m:ctrlPr>
                        </m:limUppPr>
                        <m:e>
                          <m:limLow>
                            <m:limLowPr>
                              <m:ctrlPr>
                                <a:rPr sz="3333" i="1">
                                  <a:solidFill>
                                    <a:srgbClr val="000000"/>
                                  </a:solidFill>
                                  <a:latin typeface="Cambria Math" charset="0"/>
                                </a:rPr>
                              </m:ctrlPr>
                            </m:limLowPr>
                            <m:e>
                              <m:r>
                                <a:rPr sz="3333" i="1">
                                  <a:solidFill>
                                    <a:srgbClr val="000000"/>
                                  </a:solidFill>
                                  <a:latin typeface="Cambria Math" panose="02040503050406030204" pitchFamily="18" charset="0"/>
                                </a:rPr>
                                <m:t>∑</m:t>
                              </m:r>
                            </m:e>
                            <m:lim>
                              <m:r>
                                <a:rPr sz="3333" i="1">
                                  <a:solidFill>
                                    <a:srgbClr val="000000"/>
                                  </a:solidFill>
                                  <a:latin typeface="Cambria Math" panose="02040503050406030204" pitchFamily="18" charset="0"/>
                                </a:rPr>
                                <m:t>𝑐</m:t>
                              </m:r>
                              <m:r>
                                <a:rPr sz="3333" i="1">
                                  <a:solidFill>
                                    <a:srgbClr val="000000"/>
                                  </a:solidFill>
                                  <a:latin typeface="Cambria Math" panose="02040503050406030204" pitchFamily="18" charset="0"/>
                                </a:rPr>
                                <m:t>=1</m:t>
                              </m:r>
                            </m:lim>
                          </m:limLow>
                        </m:e>
                        <m:lim>
                          <m:r>
                            <a:rPr sz="3333" i="1">
                              <a:solidFill>
                                <a:srgbClr val="000000"/>
                              </a:solidFill>
                              <a:latin typeface="Cambria Math" panose="02040503050406030204" pitchFamily="18" charset="0"/>
                            </a:rPr>
                            <m:t>𝑑</m:t>
                          </m:r>
                        </m:lim>
                      </m:limUpp>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𝑤</m:t>
                          </m:r>
                        </m:e>
                        <m:sub>
                          <m:r>
                            <a:rPr sz="3333" i="1">
                              <a:solidFill>
                                <a:srgbClr val="000000"/>
                              </a:solidFill>
                              <a:latin typeface="Cambria Math" panose="02040503050406030204" pitchFamily="18" charset="0"/>
                            </a:rPr>
                            <m:t>𝑎</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𝑏</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𝑐</m:t>
                          </m:r>
                        </m:sub>
                      </m:sSub>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𝑥</m:t>
                          </m:r>
                        </m:e>
                        <m:sub>
                          <m:r>
                            <a:rPr sz="3333" i="1">
                              <a:solidFill>
                                <a:srgbClr val="000000"/>
                              </a:solidFill>
                              <a:latin typeface="Cambria Math" panose="02040503050406030204" pitchFamily="18" charset="0"/>
                            </a:rPr>
                            <m:t>𝑖</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𝑎</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𝑗</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𝑏</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𝑘</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𝑐</m:t>
                          </m:r>
                        </m:sub>
                      </m:sSub>
                    </m:oMath>
                  </m:oMathPara>
                </a14:m>
                <a:endParaRPr sz="3333" dirty="0"/>
              </a:p>
            </p:txBody>
          </p:sp>
        </mc:Choice>
        <mc:Fallback xmlns="">
          <p:sp>
            <p:nvSpPr>
              <p:cNvPr id="280" name="Equation"/>
              <p:cNvSpPr txBox="1">
                <a:spLocks noRot="1" noChangeAspect="1" noMove="1" noResize="1" noEditPoints="1" noAdjustHandles="1" noChangeArrowheads="1" noChangeShapeType="1" noTextEdit="1"/>
              </p:cNvSpPr>
              <p:nvPr/>
            </p:nvSpPr>
            <p:spPr>
              <a:xfrm>
                <a:off x="4360634" y="1593981"/>
                <a:ext cx="4315328" cy="906765"/>
              </a:xfrm>
              <a:prstGeom prst="rect">
                <a:avLst/>
              </a:prstGeom>
              <a:blipFill>
                <a:blip r:embed="rId3"/>
                <a:stretch>
                  <a:fillRect l="-2346" t="-1389" r="-8798"/>
                </a:stretch>
              </a:blipFill>
              <a:ln w="12700">
                <a:miter lim="400000"/>
              </a:ln>
            </p:spPr>
            <p:txBody>
              <a:bodyPr/>
              <a:lstStyle/>
              <a:p>
                <a:r>
                  <a:rPr lang="en-US">
                    <a:noFill/>
                  </a:rPr>
                  <a:t> </a:t>
                </a:r>
              </a:p>
            </p:txBody>
          </p:sp>
        </mc:Fallback>
      </mc:AlternateContent>
      <p:sp>
        <p:nvSpPr>
          <p:cNvPr id="282" name="3-D…"/>
          <p:cNvSpPr txBox="1"/>
          <p:nvPr/>
        </p:nvSpPr>
        <p:spPr>
          <a:xfrm>
            <a:off x="5674436" y="1345775"/>
            <a:ext cx="4471765" cy="4738571"/>
          </a:xfrm>
          <a:prstGeom prst="rect">
            <a:avLst/>
          </a:prstGeom>
          <a:ln w="12700">
            <a:miter lim="400000"/>
          </a:ln>
          <a:extLst>
            <a:ext uri="{C572A759-6A51-4108-AA02-DFA0A04FC94B}">
              <ma14:wrappingTextBoxFlag xmlns:ma14="http://schemas.microsoft.com/office/mac/drawingml/2011/main" val="1"/>
            </a:ext>
          </a:extLst>
        </p:spPr>
        <p:txBody>
          <a:bodyPr lIns="60959" rIns="60959">
            <a:normAutofit/>
          </a:bodyPr>
          <a:lstStyle/>
          <a:p>
            <a:pPr marL="320833" indent="-320833">
              <a:spcBef>
                <a:spcPts val="667"/>
              </a:spcBef>
              <a:buSzPct val="100000"/>
              <a:buChar char="•"/>
              <a:defRPr sz="2400">
                <a:solidFill>
                  <a:srgbClr val="000000"/>
                </a:solidFill>
              </a:defRPr>
            </a:pPr>
            <a:r>
              <a:rPr lang="zh-CN" altLang="en-US" sz="2800" dirty="0" smtClean="0">
                <a:solidFill>
                  <a:srgbClr val="09405E"/>
                </a:solidFill>
                <a:latin typeface="Microsoft YaHei" charset="-122"/>
                <a:ea typeface="Microsoft YaHei" charset="-122"/>
                <a:cs typeface="Microsoft YaHei" charset="-122"/>
              </a:rPr>
              <a:t>3-D</a:t>
            </a:r>
            <a:r>
              <a:rPr sz="3200" dirty="0"/>
              <a:t/>
            </a:r>
            <a:br>
              <a:rPr sz="3200" dirty="0"/>
            </a:br>
            <a:r>
              <a:rPr sz="3200" dirty="0"/>
              <a:t/>
            </a:r>
            <a:br>
              <a:rPr sz="3200" dirty="0"/>
            </a:br>
            <a:r>
              <a:rPr sz="3200" dirty="0"/>
              <a:t/>
            </a:r>
            <a:br>
              <a:rPr sz="3200" dirty="0"/>
            </a:br>
            <a:r>
              <a:rPr sz="3200" dirty="0"/>
              <a:t/>
            </a:r>
            <a:br>
              <a:rPr sz="3200" dirty="0"/>
            </a:br>
            <a:endParaRPr sz="3200" dirty="0"/>
          </a:p>
          <a:p>
            <a:pPr lvl="1">
              <a:spcBef>
                <a:spcPts val="500"/>
              </a:spcBef>
              <a:buSzPct val="100000"/>
              <a:buFont typeface="Arial" panose="020B0604020202020204" pitchFamily="34" charset="0"/>
              <a:buChar char="•"/>
              <a:defRPr sz="2400">
                <a:solidFill>
                  <a:srgbClr val="000000"/>
                </a:solidFill>
              </a:defRPr>
            </a:pPr>
            <a:r>
              <a:rPr lang="en-US" altLang="ja-JP" sz="2800" dirty="0" smtClean="0">
                <a:solidFill>
                  <a:srgbClr val="09405E"/>
                </a:solidFill>
                <a:latin typeface="Microsoft YaHei" charset="-122"/>
                <a:ea typeface="Microsoft YaHei" charset="-122"/>
                <a:cs typeface="Microsoft YaHei" charset="-122"/>
              </a:rPr>
              <a:t>  </a:t>
            </a:r>
            <a:r>
              <a:rPr lang="ja-JP" altLang="en-US" sz="2800" dirty="0" smtClean="0">
                <a:solidFill>
                  <a:srgbClr val="09405E"/>
                </a:solidFill>
                <a:latin typeface="Microsoft YaHei" charset="-122"/>
                <a:ea typeface="Microsoft YaHei" charset="-122"/>
                <a:cs typeface="Microsoft YaHei" charset="-122"/>
              </a:rPr>
              <a:t>视频</a:t>
            </a:r>
            <a:endParaRPr lang="ja-JP" altLang="en-US" sz="2800" dirty="0">
              <a:solidFill>
                <a:srgbClr val="09405E"/>
              </a:solidFill>
              <a:latin typeface="Microsoft YaHei" charset="-122"/>
              <a:ea typeface="Microsoft YaHei" charset="-122"/>
              <a:cs typeface="Microsoft YaHei" charset="-122"/>
            </a:endParaRPr>
          </a:p>
          <a:p>
            <a:pPr lvl="1">
              <a:spcBef>
                <a:spcPts val="500"/>
              </a:spcBef>
              <a:buSzPct val="100000"/>
              <a:buFont typeface="Arial" panose="020B0604020202020204" pitchFamily="34" charset="0"/>
              <a:buChar char="•"/>
              <a:defRPr sz="2400">
                <a:solidFill>
                  <a:srgbClr val="000000"/>
                </a:solidFill>
              </a:defRPr>
            </a:pPr>
            <a:r>
              <a:rPr lang="en-US" altLang="ja-JP" sz="2800" dirty="0" smtClean="0">
                <a:solidFill>
                  <a:srgbClr val="09405E"/>
                </a:solidFill>
                <a:latin typeface="Microsoft YaHei" charset="-122"/>
                <a:ea typeface="Microsoft YaHei" charset="-122"/>
                <a:cs typeface="Microsoft YaHei" charset="-122"/>
              </a:rPr>
              <a:t>  </a:t>
            </a:r>
            <a:r>
              <a:rPr lang="ja-JP" altLang="en-US" sz="2800" dirty="0" smtClean="0">
                <a:solidFill>
                  <a:srgbClr val="09405E"/>
                </a:solidFill>
                <a:latin typeface="Microsoft YaHei" charset="-122"/>
                <a:ea typeface="Microsoft YaHei" charset="-122"/>
                <a:cs typeface="Microsoft YaHei" charset="-122"/>
              </a:rPr>
              <a:t>医学图像</a:t>
            </a:r>
            <a:endParaRPr lang="zh-CN" altLang="en-US" sz="28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71753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69035" y="3599425"/>
            <a:ext cx="2340253" cy="461665"/>
          </a:xfrm>
          <a:prstGeom prst="rect">
            <a:avLst/>
          </a:prstGeom>
          <a:noFill/>
        </p:spPr>
        <p:txBody>
          <a:bodyPr wrap="square" rtlCol="0">
            <a:spAutoFit/>
          </a:bodyPr>
          <a:lstStyle/>
          <a:p>
            <a:r>
              <a:rPr lang="zh-CN" altLang="en-US" sz="2400" smtClean="0">
                <a:latin typeface="Microsoft YaHei" charset="-122"/>
                <a:ea typeface="Microsoft YaHei" charset="-122"/>
                <a:cs typeface="Microsoft YaHei" charset="-122"/>
              </a:rPr>
              <a:t>可重复多次</a:t>
            </a:r>
            <a:endParaRPr lang="zh-TW" altLang="en-US" sz="2400" dirty="0">
              <a:latin typeface="Microsoft YaHei" charset="-122"/>
              <a:ea typeface="Microsoft YaHei" charset="-122"/>
              <a:cs typeface="Microsoft YaHei" charset="-122"/>
            </a:endParaRPr>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6693420" y="2977282"/>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6693420" y="5080582"/>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346304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CNN – Max Pooling</a:t>
            </a:r>
            <a:endParaRPr lang="zh-TW" altLang="en-US" dirty="0"/>
          </a:p>
        </p:txBody>
      </p:sp>
      <p:sp>
        <p:nvSpPr>
          <p:cNvPr id="12" name="橢圓 11"/>
          <p:cNvSpPr/>
          <p:nvPr/>
        </p:nvSpPr>
        <p:spPr>
          <a:xfrm>
            <a:off x="2419269"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3261098"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4102927"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4944756"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2419269"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3261098"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4102927"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4944756"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2419269"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3261098"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4102927"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4944756"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2419269"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3261098"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4102927"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4944756"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extLst/>
          </p:nvPr>
        </p:nvGraphicFramePr>
        <p:xfrm>
          <a:off x="7235842"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36" name="文字方塊 35"/>
          <p:cNvSpPr txBox="1"/>
          <p:nvPr/>
        </p:nvSpPr>
        <p:spPr>
          <a:xfrm>
            <a:off x="8724613" y="2086627"/>
            <a:ext cx="1448123" cy="461665"/>
          </a:xfrm>
          <a:prstGeom prst="rect">
            <a:avLst/>
          </a:prstGeom>
          <a:noFill/>
        </p:spPr>
        <p:txBody>
          <a:bodyPr wrap="square" rtlCol="0">
            <a:spAutoFit/>
          </a:bodyPr>
          <a:lstStyle/>
          <a:p>
            <a:pPr algn="ctr"/>
            <a:r>
              <a:rPr lang="zh-CN" altLang="en-US" sz="2400" dirty="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sp>
        <p:nvSpPr>
          <p:cNvPr id="42" name="橢圓 41"/>
          <p:cNvSpPr/>
          <p:nvPr/>
        </p:nvSpPr>
        <p:spPr>
          <a:xfrm>
            <a:off x="6588249"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430078"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271907"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9113736"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588249"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430078"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271907"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9113736"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588249"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430078"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271907"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9113736"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588249"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430078"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271907"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9113736"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graphicFrame>
        <p:nvGraphicFramePr>
          <p:cNvPr id="58" name="表格 57"/>
          <p:cNvGraphicFramePr>
            <a:graphicFrameLocks noGrp="1"/>
          </p:cNvGraphicFramePr>
          <p:nvPr>
            <p:extLst/>
          </p:nvPr>
        </p:nvGraphicFramePr>
        <p:xfrm>
          <a:off x="3230936"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59" name="文字方塊 58"/>
          <p:cNvSpPr txBox="1"/>
          <p:nvPr/>
        </p:nvSpPr>
        <p:spPr>
          <a:xfrm>
            <a:off x="4853091" y="2072367"/>
            <a:ext cx="1448123" cy="461665"/>
          </a:xfrm>
          <a:prstGeom prst="rect">
            <a:avLst/>
          </a:prstGeom>
          <a:noFill/>
        </p:spPr>
        <p:txBody>
          <a:bodyPr wrap="square" rtlCol="0">
            <a:spAutoFit/>
          </a:bodyPr>
          <a:lstStyle/>
          <a:p>
            <a:pPr algn="ctr"/>
            <a:r>
              <a:rPr lang="zh-CN" altLang="en-US" sz="2400" dirty="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2419269"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4102926"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2419269"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4102926"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6588250"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8271907"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6588250"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8271907"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45896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5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5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5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2"/>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3"/>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5" grpId="0" animBg="1"/>
      <p:bldP spid="25" grpId="1" animBg="1"/>
      <p:bldP spid="26" grpId="0" animBg="1"/>
      <p:bldP spid="26" grpId="1" animBg="1"/>
      <p:bldP spid="27" grpId="0" animBg="1"/>
      <p:bldP spid="27" grpId="1" animBg="1"/>
      <p:bldP spid="36" grpId="0"/>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8" grpId="0" animBg="1"/>
      <p:bldP spid="48" grpId="1" animBg="1"/>
      <p:bldP spid="49" grpId="0"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6" grpId="0" animBg="1"/>
      <p:bldP spid="56" grpId="1" animBg="1"/>
      <p:bldP spid="57" grpId="0" animBg="1"/>
      <p:bldP spid="59" grpId="0"/>
      <p:bldP spid="3" grpId="0" animBg="1"/>
      <p:bldP spid="68" grpId="0" animBg="1"/>
      <p:bldP spid="69" grpId="0" animBg="1"/>
      <p:bldP spid="70" grpId="0" animBg="1"/>
      <p:bldP spid="71" grpId="0" animBg="1"/>
      <p:bldP spid="72" grpId="0" animBg="1"/>
      <p:bldP spid="73" grpId="0" animBg="1"/>
      <p:bldP spid="7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CNN – Max Pooling</a:t>
            </a:r>
            <a:endParaRPr lang="zh-TW" altLang="en-US" dirty="0"/>
          </a:p>
        </p:txBody>
      </p:sp>
      <p:graphicFrame>
        <p:nvGraphicFramePr>
          <p:cNvPr id="4" name="內容版面配置區 3"/>
          <p:cNvGraphicFramePr>
            <a:graphicFrameLocks/>
          </p:cNvGraphicFramePr>
          <p:nvPr>
            <p:extLst/>
          </p:nvPr>
        </p:nvGraphicFramePr>
        <p:xfrm>
          <a:off x="1862635" y="250345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5"/>
                  </a:ext>
                </a:extLst>
              </a:tr>
            </a:tbl>
          </a:graphicData>
        </a:graphic>
      </p:graphicFrame>
      <p:sp>
        <p:nvSpPr>
          <p:cNvPr id="5" name="文字方塊 4"/>
          <p:cNvSpPr txBox="1"/>
          <p:nvPr/>
        </p:nvSpPr>
        <p:spPr>
          <a:xfrm>
            <a:off x="2126108" y="5493366"/>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6" name="橢圓 5"/>
          <p:cNvSpPr/>
          <p:nvPr/>
        </p:nvSpPr>
        <p:spPr>
          <a:xfrm>
            <a:off x="8122679"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 name="橢圓 6"/>
          <p:cNvSpPr/>
          <p:nvPr/>
        </p:nvSpPr>
        <p:spPr>
          <a:xfrm>
            <a:off x="9094286"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8" name="橢圓 7"/>
          <p:cNvSpPr/>
          <p:nvPr/>
        </p:nvSpPr>
        <p:spPr>
          <a:xfrm>
            <a:off x="9094286"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9" name="橢圓 8"/>
          <p:cNvSpPr/>
          <p:nvPr/>
        </p:nvSpPr>
        <p:spPr>
          <a:xfrm>
            <a:off x="8122679"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9"/>
          <p:cNvSpPr/>
          <p:nvPr/>
        </p:nvSpPr>
        <p:spPr>
          <a:xfrm>
            <a:off x="8312771" y="330359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1" name="橢圓 10"/>
          <p:cNvSpPr/>
          <p:nvPr/>
        </p:nvSpPr>
        <p:spPr>
          <a:xfrm>
            <a:off x="9319350" y="3281294"/>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2" name="橢圓 11"/>
          <p:cNvSpPr/>
          <p:nvPr/>
        </p:nvSpPr>
        <p:spPr>
          <a:xfrm>
            <a:off x="9319350" y="4352180"/>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8327112" y="435467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sp>
        <p:nvSpPr>
          <p:cNvPr id="14" name="文字方塊 13"/>
          <p:cNvSpPr txBox="1"/>
          <p:nvPr/>
        </p:nvSpPr>
        <p:spPr>
          <a:xfrm>
            <a:off x="7949894" y="5185950"/>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2 x 2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15" name="文字方塊 14"/>
          <p:cNvSpPr txBox="1"/>
          <p:nvPr/>
        </p:nvSpPr>
        <p:spPr>
          <a:xfrm>
            <a:off x="7761513" y="5699910"/>
            <a:ext cx="3814791" cy="954107"/>
          </a:xfrm>
          <a:prstGeom prst="rect">
            <a:avLst/>
          </a:prstGeom>
          <a:noFill/>
        </p:spPr>
        <p:txBody>
          <a:bodyPr wrap="square" rtlCol="0">
            <a:spAutoFit/>
          </a:bodyPr>
          <a:lstStyle/>
          <a:p>
            <a:pPr algn="ctr"/>
            <a:r>
              <a:rPr lang="zh-CN" altLang="en-US" sz="2800" dirty="0" smtClean="0">
                <a:solidFill>
                  <a:srgbClr val="002060"/>
                </a:solidFill>
                <a:latin typeface="Microsoft YaHei" charset="-122"/>
                <a:ea typeface="Microsoft YaHei" charset="-122"/>
                <a:cs typeface="Microsoft YaHei" charset="-122"/>
              </a:rPr>
              <a:t>每个滤波器为</a:t>
            </a:r>
            <a:endParaRPr lang="en-US" altLang="zh-CN" sz="2800" dirty="0" smtClean="0">
              <a:solidFill>
                <a:srgbClr val="002060"/>
              </a:solidFill>
              <a:latin typeface="Microsoft YaHei" charset="-122"/>
              <a:ea typeface="Microsoft YaHei" charset="-122"/>
              <a:cs typeface="Microsoft YaHei" charset="-122"/>
            </a:endParaRPr>
          </a:p>
          <a:p>
            <a:pPr algn="ctr"/>
            <a:r>
              <a:rPr lang="zh-CN" altLang="en-US" sz="2800" dirty="0" smtClean="0">
                <a:solidFill>
                  <a:srgbClr val="002060"/>
                </a:solidFill>
                <a:latin typeface="Microsoft YaHei" charset="-122"/>
                <a:ea typeface="Microsoft YaHei" charset="-122"/>
                <a:cs typeface="Microsoft YaHei" charset="-122"/>
              </a:rPr>
              <a:t>一个通道（</a:t>
            </a:r>
            <a:r>
              <a:rPr lang="en-US" altLang="zh-CN" sz="2800" dirty="0" smtClean="0">
                <a:solidFill>
                  <a:srgbClr val="002060"/>
                </a:solidFill>
                <a:latin typeface="Microsoft YaHei" charset="-122"/>
                <a:ea typeface="Microsoft YaHei" charset="-122"/>
                <a:cs typeface="Microsoft YaHei" charset="-122"/>
              </a:rPr>
              <a:t>channel</a:t>
            </a:r>
            <a:r>
              <a:rPr lang="zh-CN" altLang="en-US" sz="2800" dirty="0" smtClean="0">
                <a:solidFill>
                  <a:srgbClr val="002060"/>
                </a:solidFill>
                <a:latin typeface="Microsoft YaHei" charset="-122"/>
                <a:ea typeface="Microsoft YaHei" charset="-122"/>
                <a:cs typeface="Microsoft YaHei" charset="-122"/>
              </a:rPr>
              <a:t>）</a:t>
            </a:r>
            <a:endParaRPr lang="zh-TW" altLang="en-US" sz="2800" dirty="0">
              <a:solidFill>
                <a:srgbClr val="002060"/>
              </a:solidFill>
              <a:latin typeface="Microsoft YaHei" charset="-122"/>
              <a:ea typeface="Microsoft YaHei" charset="-122"/>
              <a:cs typeface="Microsoft YaHei" charset="-122"/>
            </a:endParaRPr>
          </a:p>
        </p:txBody>
      </p:sp>
      <p:sp>
        <p:nvSpPr>
          <p:cNvPr id="16" name="向右箭號 15"/>
          <p:cNvSpPr/>
          <p:nvPr/>
        </p:nvSpPr>
        <p:spPr>
          <a:xfrm>
            <a:off x="4676253" y="2729342"/>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文字方塊 17"/>
          <p:cNvSpPr txBox="1"/>
          <p:nvPr/>
        </p:nvSpPr>
        <p:spPr>
          <a:xfrm>
            <a:off x="7960727" y="1957288"/>
            <a:ext cx="2280720" cy="523220"/>
          </a:xfrm>
          <a:prstGeom prst="rect">
            <a:avLst/>
          </a:prstGeom>
          <a:noFill/>
        </p:spPr>
        <p:txBody>
          <a:bodyPr wrap="square" rtlCol="0">
            <a:spAutoFit/>
          </a:bodyPr>
          <a:lstStyle/>
          <a:p>
            <a:pPr algn="ctr"/>
            <a:r>
              <a:rPr lang="zh-CN" altLang="en-US" sz="2800" dirty="0" smtClean="0">
                <a:solidFill>
                  <a:srgbClr val="002060"/>
                </a:solidFill>
                <a:latin typeface="Microsoft YaHei" charset="-122"/>
                <a:ea typeface="Microsoft YaHei" charset="-122"/>
                <a:cs typeface="Microsoft YaHei" charset="-122"/>
              </a:rPr>
              <a:t>更小的图像</a:t>
            </a:r>
            <a:endParaRPr lang="zh-TW" altLang="en-US" sz="2800" dirty="0">
              <a:solidFill>
                <a:srgbClr val="002060"/>
              </a:solidFill>
              <a:latin typeface="Microsoft YaHei" charset="-122"/>
              <a:ea typeface="Microsoft YaHei" charset="-122"/>
              <a:cs typeface="Microsoft YaHei" charset="-122"/>
            </a:endParaRPr>
          </a:p>
        </p:txBody>
      </p:sp>
      <p:sp>
        <p:nvSpPr>
          <p:cNvPr id="19" name="矩形 18"/>
          <p:cNvSpPr/>
          <p:nvPr/>
        </p:nvSpPr>
        <p:spPr>
          <a:xfrm>
            <a:off x="5538708" y="2610494"/>
            <a:ext cx="1375221" cy="10670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Conv</a:t>
            </a:r>
            <a:endParaRPr lang="zh-TW" altLang="en-US" sz="2800" dirty="0"/>
          </a:p>
        </p:txBody>
      </p:sp>
      <p:sp>
        <p:nvSpPr>
          <p:cNvPr id="20" name="矩形 19"/>
          <p:cNvSpPr/>
          <p:nvPr/>
        </p:nvSpPr>
        <p:spPr>
          <a:xfrm>
            <a:off x="5535639" y="4187993"/>
            <a:ext cx="1378290" cy="10670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Max</a:t>
            </a:r>
          </a:p>
          <a:p>
            <a:pPr algn="ctr"/>
            <a:r>
              <a:rPr lang="en-US" altLang="zh-TW" sz="2800" dirty="0"/>
              <a:t>Pooling</a:t>
            </a:r>
            <a:endParaRPr lang="zh-TW" altLang="en-US" sz="2800" dirty="0"/>
          </a:p>
        </p:txBody>
      </p:sp>
      <p:sp>
        <p:nvSpPr>
          <p:cNvPr id="21" name="向右箭號 20"/>
          <p:cNvSpPr/>
          <p:nvPr/>
        </p:nvSpPr>
        <p:spPr>
          <a:xfrm>
            <a:off x="6902126" y="4289229"/>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5400000">
            <a:off x="5978983" y="3518706"/>
            <a:ext cx="491601"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029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p:cNvSpPr txBox="1"/>
          <p:nvPr/>
        </p:nvSpPr>
        <p:spPr>
          <a:xfrm>
            <a:off x="8963741" y="3586005"/>
            <a:ext cx="2137304" cy="461665"/>
          </a:xfrm>
          <a:prstGeom prst="rect">
            <a:avLst/>
          </a:prstGeom>
          <a:noFill/>
        </p:spPr>
        <p:txBody>
          <a:bodyPr wrap="square" rtlCol="0">
            <a:spAutoFit/>
          </a:bodyPr>
          <a:lstStyle/>
          <a:p>
            <a:r>
              <a:rPr lang="zh-CN" altLang="en-US" sz="2400" smtClean="0">
                <a:solidFill>
                  <a:srgbClr val="002060"/>
                </a:solidFill>
                <a:latin typeface="Microsoft YaHei" charset="-122"/>
                <a:ea typeface="Microsoft YaHei" charset="-122"/>
                <a:cs typeface="Microsoft YaHei" charset="-122"/>
              </a:rPr>
              <a:t>可重复多次</a:t>
            </a:r>
            <a:endParaRPr lang="zh-TW" altLang="en-US" sz="2400" dirty="0">
              <a:solidFill>
                <a:srgbClr val="002060"/>
              </a:solidFill>
              <a:latin typeface="Microsoft YaHei" charset="-122"/>
              <a:ea typeface="Microsoft YaHei" charset="-122"/>
              <a:cs typeface="Microsoft YaHei" charset="-122"/>
            </a:endParaRPr>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矩形 25"/>
          <p:cNvSpPr/>
          <p:nvPr/>
        </p:nvSpPr>
        <p:spPr>
          <a:xfrm>
            <a:off x="6713870" y="1848548"/>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2905457" y="3568646"/>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2800" dirty="0" smtClean="0">
                <a:latin typeface="Microsoft YaHei" charset="-122"/>
                <a:ea typeface="Microsoft YaHei" charset="-122"/>
                <a:cs typeface="Microsoft YaHei" charset="-122"/>
              </a:rPr>
              <a:t>新的图像</a:t>
            </a:r>
            <a:endParaRPr lang="zh-TW" altLang="en-US" sz="2800" dirty="0">
              <a:latin typeface="Microsoft YaHei" charset="-122"/>
              <a:ea typeface="Microsoft YaHei" charset="-122"/>
              <a:cs typeface="Microsoft YaHei" charset="-122"/>
            </a:endParaRPr>
          </a:p>
        </p:txBody>
      </p:sp>
      <p:sp>
        <p:nvSpPr>
          <p:cNvPr id="27" name="文字方塊 26"/>
          <p:cNvSpPr txBox="1"/>
          <p:nvPr/>
        </p:nvSpPr>
        <p:spPr>
          <a:xfrm>
            <a:off x="2098353" y="5210417"/>
            <a:ext cx="2528512" cy="954107"/>
          </a:xfrm>
          <a:prstGeom prst="rect">
            <a:avLst/>
          </a:prstGeom>
          <a:noFill/>
        </p:spPr>
        <p:txBody>
          <a:bodyPr wrap="square" rtlCol="0">
            <a:spAutoFit/>
          </a:bodyPr>
          <a:lstStyle/>
          <a:p>
            <a:r>
              <a:rPr lang="zh-CN" altLang="en-US" sz="2800" smtClean="0">
                <a:solidFill>
                  <a:srgbClr val="002060"/>
                </a:solidFill>
                <a:latin typeface="Microsoft YaHei" charset="-122"/>
                <a:ea typeface="Microsoft YaHei" charset="-122"/>
                <a:cs typeface="Microsoft YaHei" charset="-122"/>
              </a:rPr>
              <a:t>通道的</a:t>
            </a:r>
            <a:r>
              <a:rPr lang="zh-CN" altLang="en-US" sz="2800" dirty="0" smtClean="0">
                <a:solidFill>
                  <a:srgbClr val="002060"/>
                </a:solidFill>
                <a:latin typeface="Microsoft YaHei" charset="-122"/>
                <a:ea typeface="Microsoft YaHei" charset="-122"/>
                <a:cs typeface="Microsoft YaHei" charset="-122"/>
              </a:rPr>
              <a:t>数目为滤波器的数目</a:t>
            </a:r>
            <a:endParaRPr lang="zh-TW" altLang="en-US" sz="2800" dirty="0">
              <a:solidFill>
                <a:srgbClr val="002060"/>
              </a:solidFill>
              <a:latin typeface="Microsoft YaHei" charset="-122"/>
              <a:ea typeface="Microsoft YaHei" charset="-122"/>
              <a:cs typeface="Microsoft YaHei" charset="-122"/>
            </a:endParaRPr>
          </a:p>
        </p:txBody>
      </p:sp>
      <p:sp>
        <p:nvSpPr>
          <p:cNvPr id="28" name="文字方塊 27"/>
          <p:cNvSpPr txBox="1"/>
          <p:nvPr/>
        </p:nvSpPr>
        <p:spPr>
          <a:xfrm>
            <a:off x="2098352" y="4250782"/>
            <a:ext cx="4249997" cy="523220"/>
          </a:xfrm>
          <a:prstGeom prst="rect">
            <a:avLst/>
          </a:prstGeom>
          <a:noFill/>
        </p:spPr>
        <p:txBody>
          <a:bodyPr wrap="square" rtlCol="0">
            <a:spAutoFit/>
          </a:bodyPr>
          <a:lstStyle/>
          <a:p>
            <a:r>
              <a:rPr lang="zh-CN" altLang="en-US" sz="2800" dirty="0" smtClean="0">
                <a:solidFill>
                  <a:srgbClr val="002060"/>
                </a:solidFill>
                <a:latin typeface="Microsoft YaHei" charset="-122"/>
                <a:ea typeface="Microsoft YaHei" charset="-122"/>
                <a:cs typeface="Microsoft YaHei" charset="-122"/>
              </a:rPr>
              <a:t>比原图像更小</a:t>
            </a:r>
            <a:endParaRPr lang="zh-TW" altLang="en-US" sz="2800" dirty="0">
              <a:solidFill>
                <a:srgbClr val="002060"/>
              </a:solidFill>
              <a:latin typeface="Microsoft YaHei" charset="-122"/>
              <a:ea typeface="Microsoft YaHei" charset="-122"/>
              <a:cs typeface="Microsoft YaHei" charset="-122"/>
            </a:endParaRPr>
          </a:p>
        </p:txBody>
      </p:sp>
      <p:cxnSp>
        <p:nvCxnSpPr>
          <p:cNvPr id="7" name="直線單箭頭接點 6"/>
          <p:cNvCxnSpPr/>
          <p:nvPr/>
        </p:nvCxnSpPr>
        <p:spPr>
          <a:xfrm flipH="1">
            <a:off x="5058848" y="3875087"/>
            <a:ext cx="22700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713870" y="4002424"/>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p:cNvGrpSpPr/>
          <p:nvPr/>
        </p:nvGrpSpPr>
        <p:grpSpPr>
          <a:xfrm>
            <a:off x="3085969" y="1612084"/>
            <a:ext cx="1947915" cy="1771562"/>
            <a:chOff x="1561968" y="1612084"/>
            <a:chExt cx="1947915" cy="1771562"/>
          </a:xfrm>
        </p:grpSpPr>
        <p:sp>
          <p:nvSpPr>
            <p:cNvPr id="30" name="橢圓 29"/>
            <p:cNvSpPr/>
            <p:nvPr/>
          </p:nvSpPr>
          <p:spPr>
            <a:xfrm>
              <a:off x="1593212"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1" name="橢圓 30"/>
            <p:cNvSpPr/>
            <p:nvPr/>
          </p:nvSpPr>
          <p:spPr>
            <a:xfrm>
              <a:off x="2564819"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32" name="橢圓 31"/>
            <p:cNvSpPr/>
            <p:nvPr/>
          </p:nvSpPr>
          <p:spPr>
            <a:xfrm>
              <a:off x="2533575"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33" name="橢圓 32"/>
            <p:cNvSpPr/>
            <p:nvPr/>
          </p:nvSpPr>
          <p:spPr>
            <a:xfrm>
              <a:off x="1561968"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4" name="橢圓 33"/>
            <p:cNvSpPr/>
            <p:nvPr/>
          </p:nvSpPr>
          <p:spPr>
            <a:xfrm>
              <a:off x="1783304" y="1828843"/>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5" name="橢圓 34"/>
            <p:cNvSpPr/>
            <p:nvPr/>
          </p:nvSpPr>
          <p:spPr>
            <a:xfrm>
              <a:off x="2789883" y="180654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6" name="橢圓 35"/>
            <p:cNvSpPr/>
            <p:nvPr/>
          </p:nvSpPr>
          <p:spPr>
            <a:xfrm>
              <a:off x="2758639" y="2661155"/>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37" name="橢圓 36"/>
            <p:cNvSpPr/>
            <p:nvPr/>
          </p:nvSpPr>
          <p:spPr>
            <a:xfrm>
              <a:off x="1766401" y="266364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grpSp>
    </p:spTree>
    <p:extLst>
      <p:ext uri="{BB962C8B-B14F-4D97-AF65-F5344CB8AC3E}">
        <p14:creationId xmlns:p14="http://schemas.microsoft.com/office/powerpoint/2010/main" val="12119159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p:bldP spid="28" grpId="0"/>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se a good camera…"/>
          <p:cNvSpPr txBox="1">
            <a:spLocks noGrp="1"/>
          </p:cNvSpPr>
          <p:nvPr>
            <p:ph sz="quarter" idx="10"/>
          </p:nvPr>
        </p:nvSpPr>
        <p:spPr>
          <a:prstGeom prst="rect">
            <a:avLst/>
          </a:prstGeom>
        </p:spPr>
        <p:txBody>
          <a:bodyPr>
            <a:normAutofit/>
          </a:bodyPr>
          <a:lstStyle/>
          <a:p>
            <a:r>
              <a:rPr lang="ja-JP" altLang="en-US" dirty="0"/>
              <a:t>使用好的相机</a:t>
            </a:r>
          </a:p>
          <a:p>
            <a:r>
              <a:rPr lang="en-US" dirty="0"/>
              <a:t>RGB</a:t>
            </a:r>
            <a:r>
              <a:rPr lang="ja-JP" altLang="en-US" dirty="0"/>
              <a:t>图像具有</a:t>
            </a:r>
            <a:r>
              <a:rPr lang="zh-CN" altLang="en-US" dirty="0"/>
              <a:t> </a:t>
            </a:r>
            <a:r>
              <a:rPr lang="en-US" altLang="ja-JP" dirty="0"/>
              <a:t>36</a:t>
            </a:r>
            <a:r>
              <a:rPr lang="en-US" dirty="0"/>
              <a:t>M</a:t>
            </a:r>
            <a:r>
              <a:rPr lang="zh-CN" altLang="en-US" dirty="0"/>
              <a:t> </a:t>
            </a:r>
            <a:r>
              <a:rPr lang="ja-JP" altLang="en-US" dirty="0"/>
              <a:t>个元素</a:t>
            </a:r>
          </a:p>
          <a:p>
            <a:r>
              <a:rPr lang="ja-JP" altLang="en-US" dirty="0"/>
              <a:t>使用</a:t>
            </a:r>
            <a:r>
              <a:rPr lang="zh-CN" altLang="en-US" dirty="0"/>
              <a:t> </a:t>
            </a:r>
            <a:r>
              <a:rPr lang="en-US" altLang="ja-JP" dirty="0"/>
              <a:t>100</a:t>
            </a:r>
            <a:r>
              <a:rPr lang="zh-CN" altLang="en-US" dirty="0"/>
              <a:t> </a:t>
            </a:r>
            <a:r>
              <a:rPr lang="ja-JP" altLang="en-US" dirty="0"/>
              <a:t>个神经元单隐含层的</a:t>
            </a:r>
            <a:r>
              <a:rPr lang="zh-CN" altLang="en-US" dirty="0"/>
              <a:t> </a:t>
            </a:r>
            <a:r>
              <a:rPr lang="en-US" dirty="0"/>
              <a:t>MLP</a:t>
            </a:r>
            <a:r>
              <a:rPr lang="zh-CN" altLang="en-US" dirty="0"/>
              <a:t> </a:t>
            </a:r>
            <a:r>
              <a:rPr lang="ja-JP" altLang="en-US" dirty="0"/>
              <a:t>模型</a:t>
            </a:r>
            <a:r>
              <a:rPr lang="zh-CN" altLang="en-US" dirty="0"/>
              <a:t>：</a:t>
            </a:r>
            <a:endParaRPr lang="en-US" altLang="zh-CN" dirty="0"/>
          </a:p>
          <a:p>
            <a:pPr lvl="1"/>
            <a:r>
              <a:rPr lang="en-US" altLang="ja-JP" dirty="0" smtClean="0"/>
              <a:t> </a:t>
            </a:r>
            <a:r>
              <a:rPr lang="ja-JP" altLang="en-US" dirty="0" smtClean="0"/>
              <a:t>有</a:t>
            </a:r>
            <a:r>
              <a:rPr lang="zh-CN" altLang="en-US" dirty="0" smtClean="0"/>
              <a:t> </a:t>
            </a:r>
            <a:r>
              <a:rPr lang="en-US" altLang="ja-JP" dirty="0"/>
              <a:t>36</a:t>
            </a:r>
            <a:r>
              <a:rPr lang="zh-CN" altLang="en-US" dirty="0"/>
              <a:t> </a:t>
            </a:r>
            <a:r>
              <a:rPr lang="ja-JP" altLang="en-US" dirty="0"/>
              <a:t>亿个</a:t>
            </a:r>
            <a:r>
              <a:rPr lang="ja-JP" altLang="en-US" dirty="0" smtClean="0"/>
              <a:t>参数</a:t>
            </a:r>
            <a:endParaRPr lang="ja-JP" altLang="en-US" dirty="0"/>
          </a:p>
        </p:txBody>
      </p:sp>
      <p:sp>
        <p:nvSpPr>
          <p:cNvPr id="192" name="Classifying Dogs and Cats in Images"/>
          <p:cNvSpPr txBox="1">
            <a:spLocks noGrp="1"/>
          </p:cNvSpPr>
          <p:nvPr>
            <p:ph type="title"/>
          </p:nvPr>
        </p:nvSpPr>
        <p:spPr>
          <a:prstGeom prst="rect">
            <a:avLst/>
          </a:prstGeom>
        </p:spPr>
        <p:txBody>
          <a:bodyPr/>
          <a:lstStyle/>
          <a:p>
            <a:r>
              <a:rPr lang="ja-JP" altLang="en-US"/>
              <a:t>分类图像中的狗和猫</a:t>
            </a:r>
            <a:endParaRPr dirty="0"/>
          </a:p>
        </p:txBody>
      </p:sp>
      <p:pic>
        <p:nvPicPr>
          <p:cNvPr id="194" name="Image" descr="Image"/>
          <p:cNvPicPr>
            <a:picLocks noChangeAspect="1"/>
          </p:cNvPicPr>
          <p:nvPr/>
        </p:nvPicPr>
        <p:blipFill>
          <a:blip r:embed="rId2"/>
          <a:stretch>
            <a:fillRect/>
          </a:stretch>
        </p:blipFill>
        <p:spPr>
          <a:xfrm>
            <a:off x="9969201" y="2034312"/>
            <a:ext cx="2069640" cy="1745605"/>
          </a:xfrm>
          <a:prstGeom prst="rect">
            <a:avLst/>
          </a:prstGeom>
          <a:ln w="12700">
            <a:miter lim="400000"/>
          </a:ln>
        </p:spPr>
      </p:pic>
      <p:pic>
        <p:nvPicPr>
          <p:cNvPr id="195" name="Image" descr="Image"/>
          <p:cNvPicPr>
            <a:picLocks noChangeAspect="1"/>
          </p:cNvPicPr>
          <p:nvPr/>
        </p:nvPicPr>
        <p:blipFill>
          <a:blip r:embed="rId3"/>
          <a:stretch>
            <a:fillRect/>
          </a:stretch>
        </p:blipFill>
        <p:spPr>
          <a:xfrm>
            <a:off x="8379687" y="714164"/>
            <a:ext cx="2069640" cy="2842304"/>
          </a:xfrm>
          <a:prstGeom prst="rect">
            <a:avLst/>
          </a:prstGeom>
          <a:ln w="12700">
            <a:miter lim="400000"/>
          </a:ln>
        </p:spPr>
      </p:pic>
    </p:spTree>
    <p:extLst>
      <p:ext uri="{BB962C8B-B14F-4D97-AF65-F5344CB8AC3E}">
        <p14:creationId xmlns:p14="http://schemas.microsoft.com/office/powerpoint/2010/main" val="1153009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4" name="矩形 23"/>
          <p:cNvSpPr/>
          <p:nvPr/>
        </p:nvSpPr>
        <p:spPr>
          <a:xfrm>
            <a:off x="2152651" y="2562543"/>
            <a:ext cx="4369145" cy="40722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7784067" y="3414978"/>
            <a:ext cx="1433297"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2800" dirty="0" smtClean="0">
                <a:latin typeface="Microsoft YaHei" charset="-122"/>
                <a:ea typeface="Microsoft YaHei" charset="-122"/>
                <a:cs typeface="Microsoft YaHei" charset="-122"/>
              </a:rPr>
              <a:t>新图像</a:t>
            </a:r>
            <a:endParaRPr lang="zh-TW" altLang="en-US" sz="2800" dirty="0">
              <a:latin typeface="Microsoft YaHei" charset="-122"/>
              <a:ea typeface="Microsoft YaHei" charset="-122"/>
              <a:cs typeface="Microsoft YaHei" charset="-122"/>
            </a:endParaRPr>
          </a:p>
        </p:txBody>
      </p:sp>
      <p:sp>
        <p:nvSpPr>
          <p:cNvPr id="27" name="文字方塊 26"/>
          <p:cNvSpPr txBox="1"/>
          <p:nvPr/>
        </p:nvSpPr>
        <p:spPr>
          <a:xfrm>
            <a:off x="7679255" y="5630639"/>
            <a:ext cx="1538109"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2800" smtClean="0">
                <a:latin typeface="Microsoft YaHei" charset="-122"/>
                <a:ea typeface="Microsoft YaHei" charset="-122"/>
                <a:cs typeface="Microsoft YaHei" charset="-122"/>
              </a:rPr>
              <a:t>新图像</a:t>
            </a:r>
            <a:endParaRPr lang="zh-TW" altLang="en-US" sz="2800" dirty="0">
              <a:latin typeface="Microsoft YaHei" charset="-122"/>
              <a:ea typeface="Microsoft YaHei" charset="-122"/>
              <a:cs typeface="Microsoft YaHei" charset="-122"/>
            </a:endParaRPr>
          </a:p>
        </p:txBody>
      </p:sp>
      <p:sp>
        <p:nvSpPr>
          <p:cNvPr id="8" name="矩形 7"/>
          <p:cNvSpPr/>
          <p:nvPr/>
        </p:nvSpPr>
        <p:spPr>
          <a:xfrm>
            <a:off x="9000317" y="1108734"/>
            <a:ext cx="3021938" cy="1200329"/>
          </a:xfrm>
          <a:prstGeom prst="rect">
            <a:avLst/>
          </a:prstGeom>
        </p:spPr>
        <p:txBody>
          <a:bodyPr wrap="square">
            <a:spAutoFit/>
          </a:bodyPr>
          <a:lstStyle/>
          <a:p>
            <a:r>
              <a:rPr lang="zh-CN" altLang="en-US" sz="2400" dirty="0">
                <a:solidFill>
                  <a:srgbClr val="002060"/>
                </a:solidFill>
                <a:latin typeface="Microsoft YaHei" charset="-122"/>
                <a:ea typeface="Microsoft YaHei" charset="-122"/>
                <a:cs typeface="Microsoft YaHei" charset="-122"/>
              </a:rPr>
              <a:t>核的大小、滤波器的数目、步幅都是需要确定的</a:t>
            </a:r>
            <a:r>
              <a:rPr lang="zh-CN" altLang="en-US" sz="2400">
                <a:solidFill>
                  <a:srgbClr val="002060"/>
                </a:solidFill>
                <a:latin typeface="Microsoft YaHei" charset="-122"/>
                <a:ea typeface="Microsoft YaHei" charset="-122"/>
                <a:cs typeface="Microsoft YaHei" charset="-122"/>
              </a:rPr>
              <a:t>超</a:t>
            </a:r>
            <a:r>
              <a:rPr lang="zh-CN" altLang="en-US" sz="2400" smtClean="0">
                <a:solidFill>
                  <a:srgbClr val="002060"/>
                </a:solidFill>
                <a:latin typeface="Microsoft YaHei" charset="-122"/>
                <a:ea typeface="Microsoft YaHei" charset="-122"/>
                <a:cs typeface="Microsoft YaHei" charset="-122"/>
              </a:rPr>
              <a:t>参数。</a:t>
            </a:r>
            <a:endParaRPr lang="zh-CN" altLang="en-US" sz="2400" dirty="0">
              <a:solidFill>
                <a:srgbClr val="002060"/>
              </a:solidFill>
            </a:endParaRPr>
          </a:p>
        </p:txBody>
      </p:sp>
    </p:spTree>
    <p:extLst>
      <p:ext uri="{BB962C8B-B14F-4D97-AF65-F5344CB8AC3E}">
        <p14:creationId xmlns:p14="http://schemas.microsoft.com/office/powerpoint/2010/main" val="6574624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onvolutional layer…"/>
          <p:cNvSpPr txBox="1">
            <a:spLocks noGrp="1"/>
          </p:cNvSpPr>
          <p:nvPr>
            <p:ph sz="quarter" idx="10"/>
          </p:nvPr>
        </p:nvSpPr>
        <p:spPr>
          <a:prstGeom prst="rect">
            <a:avLst/>
          </a:prstGeom>
        </p:spPr>
        <p:txBody>
          <a:bodyPr/>
          <a:lstStyle/>
          <a:p>
            <a:pPr>
              <a:spcBef>
                <a:spcPts val="600"/>
              </a:spcBef>
            </a:pPr>
            <a:r>
              <a:rPr lang="ja-JP" altLang="en-US" dirty="0"/>
              <a:t>卷积层</a:t>
            </a:r>
          </a:p>
          <a:p>
            <a:pPr lvl="1">
              <a:lnSpc>
                <a:spcPct val="150000"/>
              </a:lnSpc>
              <a:spcBef>
                <a:spcPts val="600"/>
              </a:spcBef>
            </a:pPr>
            <a:r>
              <a:rPr lang="zh-CN" altLang="en-US" dirty="0" smtClean="0"/>
              <a:t> </a:t>
            </a:r>
            <a:r>
              <a:rPr lang="ja-JP" altLang="en-US" dirty="0" smtClean="0"/>
              <a:t>与</a:t>
            </a:r>
            <a:r>
              <a:rPr lang="ja-JP" altLang="en-US" dirty="0"/>
              <a:t>稠密层相比，</a:t>
            </a:r>
            <a:r>
              <a:rPr lang="ja-JP" altLang="en-US" dirty="0" smtClean="0"/>
              <a:t>模型</a:t>
            </a:r>
            <a:r>
              <a:rPr lang="zh-CN" altLang="en-US" dirty="0" smtClean="0"/>
              <a:t>复杂度</a:t>
            </a:r>
            <a:r>
              <a:rPr lang="ja-JP" altLang="en-US" dirty="0" smtClean="0"/>
              <a:t>降低</a:t>
            </a:r>
            <a:r>
              <a:rPr lang="zh-CN" altLang="en-US" dirty="0" smtClean="0"/>
              <a:t>（局部连接、权重共享）</a:t>
            </a:r>
            <a:endParaRPr lang="ja-JP" altLang="en-US" dirty="0"/>
          </a:p>
          <a:p>
            <a:pPr lvl="1">
              <a:lnSpc>
                <a:spcPct val="150000"/>
              </a:lnSpc>
              <a:spcBef>
                <a:spcPts val="600"/>
              </a:spcBef>
            </a:pPr>
            <a:r>
              <a:rPr lang="zh-CN" altLang="en-US" dirty="0" smtClean="0"/>
              <a:t> </a:t>
            </a:r>
            <a:r>
              <a:rPr lang="ja-JP" altLang="en-US" dirty="0" smtClean="0"/>
              <a:t>有效</a:t>
            </a:r>
            <a:r>
              <a:rPr lang="ja-JP" altLang="en-US" dirty="0"/>
              <a:t>地检测空间</a:t>
            </a:r>
            <a:r>
              <a:rPr lang="zh-CN" altLang="en-US" dirty="0"/>
              <a:t>模式</a:t>
            </a:r>
            <a:endParaRPr lang="en-US" altLang="zh-CN" dirty="0"/>
          </a:p>
          <a:p>
            <a:pPr lvl="1">
              <a:lnSpc>
                <a:spcPct val="150000"/>
              </a:lnSpc>
              <a:spcBef>
                <a:spcPts val="600"/>
              </a:spcBef>
            </a:pPr>
            <a:r>
              <a:rPr lang="zh-CN" altLang="en-US" dirty="0" smtClean="0"/>
              <a:t> </a:t>
            </a:r>
            <a:r>
              <a:rPr lang="ja-JP" altLang="en-US" dirty="0" smtClean="0"/>
              <a:t>计算</a:t>
            </a:r>
            <a:r>
              <a:rPr lang="ja-JP" altLang="en-US" dirty="0"/>
              <a:t>复杂度高</a:t>
            </a:r>
          </a:p>
          <a:p>
            <a:pPr lvl="1">
              <a:lnSpc>
                <a:spcPct val="150000"/>
              </a:lnSpc>
              <a:spcBef>
                <a:spcPts val="600"/>
              </a:spcBef>
            </a:pPr>
            <a:r>
              <a:rPr lang="zh-CN" altLang="en-US" dirty="0" smtClean="0"/>
              <a:t> </a:t>
            </a:r>
            <a:r>
              <a:rPr lang="ja-JP" altLang="en-US" dirty="0" smtClean="0"/>
              <a:t>通过</a:t>
            </a:r>
            <a:r>
              <a:rPr lang="ja-JP" altLang="en-US" dirty="0"/>
              <a:t>填充，步幅和通道控制输出形状</a:t>
            </a:r>
          </a:p>
          <a:p>
            <a:pPr>
              <a:spcBef>
                <a:spcPts val="600"/>
              </a:spcBef>
            </a:pPr>
            <a:r>
              <a:rPr lang="ja-JP" altLang="en-US" dirty="0"/>
              <a:t>最大</a:t>
            </a:r>
            <a:r>
              <a:rPr lang="zh-CN" altLang="en-US" dirty="0"/>
              <a:t> </a:t>
            </a:r>
            <a:r>
              <a:rPr lang="en-US" altLang="ja-JP" dirty="0"/>
              <a:t>/</a:t>
            </a:r>
            <a:r>
              <a:rPr lang="zh-CN" altLang="en-US" dirty="0"/>
              <a:t> </a:t>
            </a:r>
            <a:r>
              <a:rPr lang="ja-JP" altLang="en-US" dirty="0"/>
              <a:t>平均池化层</a:t>
            </a:r>
          </a:p>
          <a:p>
            <a:pPr lvl="1">
              <a:lnSpc>
                <a:spcPct val="150000"/>
              </a:lnSpc>
              <a:spcBef>
                <a:spcPts val="600"/>
              </a:spcBef>
            </a:pPr>
            <a:r>
              <a:rPr lang="en-US" altLang="ja-JP" dirty="0" smtClean="0"/>
              <a:t> </a:t>
            </a:r>
            <a:r>
              <a:rPr lang="ja-JP" altLang="en-US" dirty="0" smtClean="0"/>
              <a:t>降低</a:t>
            </a:r>
            <a:r>
              <a:rPr lang="ja-JP" altLang="en-US" dirty="0"/>
              <a:t>分辨率</a:t>
            </a:r>
          </a:p>
          <a:p>
            <a:pPr lvl="1">
              <a:lnSpc>
                <a:spcPct val="150000"/>
              </a:lnSpc>
              <a:spcBef>
                <a:spcPts val="600"/>
              </a:spcBef>
            </a:pPr>
            <a:r>
              <a:rPr lang="en-US" altLang="ja-JP" dirty="0" smtClean="0"/>
              <a:t> </a:t>
            </a:r>
            <a:r>
              <a:rPr lang="ja-JP" altLang="en-US" dirty="0" smtClean="0"/>
              <a:t>提供</a:t>
            </a:r>
            <a:r>
              <a:rPr lang="ja-JP" altLang="en-US" dirty="0"/>
              <a:t>一定程度的平移不变</a:t>
            </a:r>
            <a:r>
              <a:rPr lang="ja-JP" altLang="en-US" dirty="0" smtClean="0"/>
              <a:t>性</a:t>
            </a:r>
            <a:endParaRPr lang="en-US" altLang="ja-JP" dirty="0" smtClean="0"/>
          </a:p>
        </p:txBody>
      </p:sp>
      <p:sp>
        <p:nvSpPr>
          <p:cNvPr id="511" name="Summary"/>
          <p:cNvSpPr txBox="1">
            <a:spLocks noGrp="1"/>
          </p:cNvSpPr>
          <p:nvPr>
            <p:ph type="title"/>
          </p:nvPr>
        </p:nvSpPr>
        <p:spPr>
          <a:prstGeom prst="rect">
            <a:avLst/>
          </a:prstGeom>
        </p:spPr>
        <p:txBody>
          <a:bodyPr/>
          <a:lstStyle/>
          <a:p>
            <a:r>
              <a:rPr lang="ja-JP" altLang="en-US"/>
              <a:t>总结</a:t>
            </a:r>
            <a:endParaRPr dirty="0"/>
          </a:p>
        </p:txBody>
      </p:sp>
    </p:spTree>
    <p:extLst>
      <p:ext uri="{BB962C8B-B14F-4D97-AF65-F5344CB8AC3E}">
        <p14:creationId xmlns:p14="http://schemas.microsoft.com/office/powerpoint/2010/main" val="1257909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拉平（</a:t>
            </a:r>
            <a:r>
              <a:rPr lang="en-US" altLang="zh-TW" dirty="0" smtClean="0"/>
              <a:t>Flatten</a:t>
            </a:r>
            <a:r>
              <a:rPr lang="zh-CN" altLang="en-US" dirty="0" smtClean="0"/>
              <a:t>）</a:t>
            </a:r>
            <a:endParaRPr lang="zh-TW" altLang="en-US" dirty="0"/>
          </a:p>
        </p:txBody>
      </p:sp>
      <p:grpSp>
        <p:nvGrpSpPr>
          <p:cNvPr id="14" name="群組 13"/>
          <p:cNvGrpSpPr/>
          <p:nvPr/>
        </p:nvGrpSpPr>
        <p:grpSpPr>
          <a:xfrm>
            <a:off x="1791012" y="2473538"/>
            <a:ext cx="1943214" cy="2049364"/>
            <a:chOff x="758373" y="2759289"/>
            <a:chExt cx="1943214" cy="2049364"/>
          </a:xfrm>
        </p:grpSpPr>
        <p:sp>
          <p:nvSpPr>
            <p:cNvPr id="6" name="橢圓 5"/>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7" name="橢圓 6"/>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8" name="橢圓 7"/>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9" name="橢圓 8"/>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10" name="橢圓 9"/>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1" name="橢圓 10"/>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2" name="橢圓 11"/>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13" name="橢圓 12"/>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grpSp>
      <p:sp>
        <p:nvSpPr>
          <p:cNvPr id="17" name="文字方塊 16"/>
          <p:cNvSpPr txBox="1"/>
          <p:nvPr/>
        </p:nvSpPr>
        <p:spPr>
          <a:xfrm>
            <a:off x="4033007" y="3902849"/>
            <a:ext cx="1364034" cy="523220"/>
          </a:xfrm>
          <a:prstGeom prst="rect">
            <a:avLst/>
          </a:prstGeom>
          <a:noFill/>
        </p:spPr>
        <p:txBody>
          <a:bodyPr wrap="square" rtlCol="0">
            <a:spAutoFit/>
          </a:bodyPr>
          <a:lstStyle/>
          <a:p>
            <a:pPr algn="ctr"/>
            <a:r>
              <a:rPr lang="en-US" altLang="zh-TW" sz="2800" dirty="0"/>
              <a:t>Flatten</a:t>
            </a:r>
            <a:endParaRPr lang="zh-TW" altLang="en-US" sz="2800" dirty="0"/>
          </a:p>
        </p:txBody>
      </p:sp>
      <p:sp>
        <p:nvSpPr>
          <p:cNvPr id="21" name="橢圓 20"/>
          <p:cNvSpPr/>
          <p:nvPr/>
        </p:nvSpPr>
        <p:spPr>
          <a:xfrm>
            <a:off x="5736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2" name="橢圓 21"/>
          <p:cNvSpPr/>
          <p:nvPr/>
        </p:nvSpPr>
        <p:spPr>
          <a:xfrm>
            <a:off x="5736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23" name="橢圓 22"/>
          <p:cNvSpPr/>
          <p:nvPr/>
        </p:nvSpPr>
        <p:spPr>
          <a:xfrm>
            <a:off x="5736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24" name="橢圓 23"/>
          <p:cNvSpPr/>
          <p:nvPr/>
        </p:nvSpPr>
        <p:spPr>
          <a:xfrm>
            <a:off x="5736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5" name="橢圓 24"/>
          <p:cNvSpPr/>
          <p:nvPr/>
        </p:nvSpPr>
        <p:spPr>
          <a:xfrm>
            <a:off x="5736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6" name="橢圓 25"/>
          <p:cNvSpPr/>
          <p:nvPr/>
        </p:nvSpPr>
        <p:spPr>
          <a:xfrm>
            <a:off x="5736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7" name="橢圓 26"/>
          <p:cNvSpPr/>
          <p:nvPr/>
        </p:nvSpPr>
        <p:spPr>
          <a:xfrm>
            <a:off x="5736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sp>
        <p:nvSpPr>
          <p:cNvPr id="28" name="橢圓 27"/>
          <p:cNvSpPr/>
          <p:nvPr/>
        </p:nvSpPr>
        <p:spPr>
          <a:xfrm>
            <a:off x="5736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5" name="向右箭號 4"/>
          <p:cNvSpPr/>
          <p:nvPr/>
        </p:nvSpPr>
        <p:spPr>
          <a:xfrm>
            <a:off x="6511647" y="3190637"/>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向右箭號 32"/>
          <p:cNvSpPr/>
          <p:nvPr/>
        </p:nvSpPr>
        <p:spPr>
          <a:xfrm>
            <a:off x="8997526" y="3419072"/>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9" name="群組 28"/>
          <p:cNvGrpSpPr/>
          <p:nvPr/>
        </p:nvGrpSpPr>
        <p:grpSpPr>
          <a:xfrm>
            <a:off x="7125572" y="2724281"/>
            <a:ext cx="3201477" cy="2629618"/>
            <a:chOff x="-2630921" y="4440114"/>
            <a:chExt cx="3201477" cy="2629618"/>
          </a:xfrm>
        </p:grpSpPr>
        <p:pic>
          <p:nvPicPr>
            <p:cNvPr id="30" name="圖片 29"/>
            <p:cNvPicPr>
              <a:picLocks noChangeAspect="1"/>
            </p:cNvPicPr>
            <p:nvPr/>
          </p:nvPicPr>
          <p:blipFill>
            <a:blip r:embed="rId3"/>
            <a:stretch>
              <a:fillRect/>
            </a:stretch>
          </p:blipFill>
          <p:spPr>
            <a:xfrm rot="10800000" flipH="1">
              <a:off x="-2630921" y="4440114"/>
              <a:ext cx="3201477" cy="1701788"/>
            </a:xfrm>
            <a:prstGeom prst="rect">
              <a:avLst/>
            </a:prstGeom>
          </p:spPr>
        </p:pic>
        <p:sp>
          <p:nvSpPr>
            <p:cNvPr id="31" name="文字方塊 30"/>
            <p:cNvSpPr txBox="1"/>
            <p:nvPr/>
          </p:nvSpPr>
          <p:spPr>
            <a:xfrm>
              <a:off x="-2630921" y="6238735"/>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sp>
        <p:nvSpPr>
          <p:cNvPr id="34" name="向右箭號 33"/>
          <p:cNvSpPr/>
          <p:nvPr/>
        </p:nvSpPr>
        <p:spPr>
          <a:xfrm>
            <a:off x="3849687" y="3202044"/>
            <a:ext cx="1832676"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840997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animBg="1"/>
      <p:bldP spid="22" grpId="0" animBg="1"/>
      <p:bldP spid="23" grpId="0" animBg="1"/>
      <p:bldP spid="24" grpId="0" animBg="1"/>
      <p:bldP spid="25" grpId="0" animBg="1"/>
      <p:bldP spid="26" grpId="0" animBg="1"/>
      <p:bldP spid="27" grpId="0" animBg="1"/>
      <p:bldP spid="28" grpId="0" animBg="1"/>
      <p:bldP spid="5" grpId="0" animBg="1"/>
      <p:bldP spid="33"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7832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1" name="矩形 30"/>
          <p:cNvSpPr/>
          <p:nvPr/>
        </p:nvSpPr>
        <p:spPr>
          <a:xfrm>
            <a:off x="7832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2" name="矩形 31"/>
          <p:cNvSpPr/>
          <p:nvPr/>
        </p:nvSpPr>
        <p:spPr>
          <a:xfrm>
            <a:off x="7832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4" name="向下箭號 11"/>
          <p:cNvSpPr/>
          <p:nvPr/>
        </p:nvSpPr>
        <p:spPr>
          <a:xfrm>
            <a:off x="8452205" y="139631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向下箭號 17"/>
          <p:cNvSpPr/>
          <p:nvPr/>
        </p:nvSpPr>
        <p:spPr>
          <a:xfrm>
            <a:off x="8452205" y="2507093"/>
            <a:ext cx="545690" cy="149055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向下箭號 19"/>
          <p:cNvSpPr/>
          <p:nvPr/>
        </p:nvSpPr>
        <p:spPr>
          <a:xfrm>
            <a:off x="8452205" y="463372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1"/>
              <p:cNvSpPr txBox="1"/>
              <p:nvPr/>
            </p:nvSpPr>
            <p:spPr>
              <a:xfrm>
                <a:off x="7714458" y="972749"/>
                <a:ext cx="4477542" cy="461665"/>
              </a:xfrm>
              <a:prstGeom prst="rect">
                <a:avLst/>
              </a:prstGeom>
              <a:noFill/>
            </p:spPr>
            <p:txBody>
              <a:bodyPr wrap="square" rtlCol="0">
                <a:spAutoFit/>
              </a:bodyPr>
              <a:lstStyle/>
              <a:p>
                <a:pPr algn="ctr"/>
                <a:r>
                  <a:rPr lang="en-US" altLang="zh-TW" sz="2400" dirty="0" smtClean="0"/>
                  <a:t>Input</a:t>
                </a:r>
                <a:r>
                  <a:rPr lang="zh-CN" altLang="en-US" sz="2400" dirty="0" smtClean="0"/>
                  <a:t>（</a:t>
                </a:r>
                <a:r>
                  <a:rPr lang="en-US" altLang="zh-CN" sz="2400" dirty="0" smtClean="0"/>
                  <a:t>3D</a:t>
                </a:r>
                <a:r>
                  <a:rPr lang="zh-CN" altLang="en-US" sz="2400" dirty="0" smtClean="0"/>
                  <a:t> </a:t>
                </a:r>
                <a:r>
                  <a:rPr lang="en-US" altLang="zh-CN" sz="2400" dirty="0" smtClean="0"/>
                  <a:t>tensor</a:t>
                </a:r>
                <a:r>
                  <a:rPr lang="zh-CN" altLang="en-US" sz="2400" dirty="0" smtClean="0"/>
                  <a:t>：</a:t>
                </a:r>
                <a14:m>
                  <m:oMath xmlns:m="http://schemas.openxmlformats.org/officeDocument/2006/math">
                    <m:r>
                      <a:rPr lang="en-US" altLang="zh-CN" sz="2400" b="0" i="1" smtClean="0">
                        <a:latin typeface="Cambria Math" charset="0"/>
                      </a:rPr>
                      <m:t>28</m:t>
                    </m:r>
                    <m:r>
                      <a:rPr lang="en-US" altLang="zh-CN" sz="2400" b="0" i="1" smtClean="0">
                        <a:latin typeface="Cambria Math" charset="0"/>
                        <a:ea typeface="Cambria Math" charset="0"/>
                        <a:cs typeface="Cambria Math" charset="0"/>
                      </a:rPr>
                      <m:t>×28×1</m:t>
                    </m:r>
                  </m:oMath>
                </a14:m>
                <a:r>
                  <a:rPr lang="zh-CN" altLang="en-US" sz="2400" dirty="0" smtClean="0"/>
                  <a:t>）</a:t>
                </a:r>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7714458" y="972749"/>
                <a:ext cx="4477542" cy="461665"/>
              </a:xfrm>
              <a:prstGeom prst="rect">
                <a:avLst/>
              </a:prstGeom>
              <a:blipFill rotWithShape="0">
                <a:blip r:embed="rId2"/>
                <a:stretch>
                  <a:fillRect t="-16000" b="-32000"/>
                </a:stretch>
              </a:blipFill>
            </p:spPr>
            <p:txBody>
              <a:bodyPr/>
              <a:lstStyle/>
              <a:p>
                <a:r>
                  <a:rPr lang="zh-CN" altLang="en-US">
                    <a:noFill/>
                  </a:rPr>
                  <a:t> </a:t>
                </a:r>
              </a:p>
            </p:txBody>
          </p:sp>
        </mc:Fallback>
      </mc:AlternateContent>
      <p:graphicFrame>
        <p:nvGraphicFramePr>
          <p:cNvPr id="55" name="表格 54"/>
          <p:cNvGraphicFramePr>
            <a:graphicFrameLocks noGrp="1"/>
          </p:cNvGraphicFramePr>
          <p:nvPr>
            <p:extLst>
              <p:ext uri="{D42A27DB-BD31-4B8C-83A1-F6EECF244321}">
                <p14:modId xmlns:p14="http://schemas.microsoft.com/office/powerpoint/2010/main" val="1847080593"/>
              </p:ext>
            </p:extLst>
          </p:nvPr>
        </p:nvGraphicFramePr>
        <p:xfrm>
          <a:off x="2274918" y="2917590"/>
          <a:ext cx="1382601" cy="1112520"/>
        </p:xfrm>
        <a:graphic>
          <a:graphicData uri="http://schemas.openxmlformats.org/drawingml/2006/table">
            <a:tbl>
              <a:tblPr firstRow="1" bandRow="1">
                <a:tableStyleId>{5940675A-B579-460E-94D1-54222C63F5DA}</a:tableStyleId>
              </a:tblPr>
              <a:tblGrid>
                <a:gridCol w="460867">
                  <a:extLst>
                    <a:ext uri="{9D8B030D-6E8A-4147-A177-3AD203B41FA5}">
                      <a16:colId xmlns:a16="http://schemas.microsoft.com/office/drawing/2014/main" xmlns="" val="20000"/>
                    </a:ext>
                  </a:extLst>
                </a:gridCol>
                <a:gridCol w="460867">
                  <a:extLst>
                    <a:ext uri="{9D8B030D-6E8A-4147-A177-3AD203B41FA5}">
                      <a16:colId xmlns:a16="http://schemas.microsoft.com/office/drawing/2014/main" xmlns="" val="20001"/>
                    </a:ext>
                  </a:extLst>
                </a:gridCol>
                <a:gridCol w="460867">
                  <a:extLst>
                    <a:ext uri="{9D8B030D-6E8A-4147-A177-3AD203B41FA5}">
                      <a16:colId xmlns:a16="http://schemas.microsoft.com/office/drawing/2014/main" xmlns="" val="20002"/>
                    </a:ext>
                  </a:extLst>
                </a:gridCol>
              </a:tblGrid>
              <a:tr h="370840">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56" name="表格 55"/>
          <p:cNvGraphicFramePr>
            <a:graphicFrameLocks noGrp="1"/>
          </p:cNvGraphicFramePr>
          <p:nvPr>
            <p:extLst>
              <p:ext uri="{D42A27DB-BD31-4B8C-83A1-F6EECF244321}">
                <p14:modId xmlns:p14="http://schemas.microsoft.com/office/powerpoint/2010/main" val="2007409166"/>
              </p:ext>
            </p:extLst>
          </p:nvPr>
        </p:nvGraphicFramePr>
        <p:xfrm>
          <a:off x="3043956" y="3081552"/>
          <a:ext cx="1398729" cy="1112520"/>
        </p:xfrm>
        <a:graphic>
          <a:graphicData uri="http://schemas.openxmlformats.org/drawingml/2006/table">
            <a:tbl>
              <a:tblPr firstRow="1" bandRow="1">
                <a:tableStyleId>{5940675A-B579-460E-94D1-54222C63F5DA}</a:tableStyleId>
              </a:tblPr>
              <a:tblGrid>
                <a:gridCol w="466243">
                  <a:extLst>
                    <a:ext uri="{9D8B030D-6E8A-4147-A177-3AD203B41FA5}">
                      <a16:colId xmlns:a16="http://schemas.microsoft.com/office/drawing/2014/main" xmlns="" val="20000"/>
                    </a:ext>
                  </a:extLst>
                </a:gridCol>
                <a:gridCol w="466243">
                  <a:extLst>
                    <a:ext uri="{9D8B030D-6E8A-4147-A177-3AD203B41FA5}">
                      <a16:colId xmlns:a16="http://schemas.microsoft.com/office/drawing/2014/main" xmlns="" val="20001"/>
                    </a:ext>
                  </a:extLst>
                </a:gridCol>
                <a:gridCol w="466243">
                  <a:extLst>
                    <a:ext uri="{9D8B030D-6E8A-4147-A177-3AD203B41FA5}">
                      <a16:colId xmlns:a16="http://schemas.microsoft.com/office/drawing/2014/main" xmlns="" val="20002"/>
                    </a:ext>
                  </a:extLst>
                </a:gridCol>
              </a:tblGrid>
              <a:tr h="370840">
                <a:tc>
                  <a:txBody>
                    <a:bodyPr/>
                    <a:lstStyle/>
                    <a:p>
                      <a:pPr algn="ctr"/>
                      <a:r>
                        <a:rPr lang="en-US" altLang="zh-TW" sz="1800" dirty="0"/>
                        <a:t>-1</a:t>
                      </a:r>
                      <a:endParaRPr lang="zh-TW" altLang="en-US" sz="1800" dirty="0"/>
                    </a:p>
                  </a:txBody>
                  <a:tcPr>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5">
                        <a:lumMod val="20000"/>
                        <a:lumOff val="80000"/>
                      </a:schemeClr>
                    </a:solidFill>
                  </a:tcPr>
                </a:tc>
                <a:tc>
                  <a:txBody>
                    <a:bodyPr/>
                    <a:lstStyle/>
                    <a:p>
                      <a:pPr algn="ctr"/>
                      <a:r>
                        <a:rPr lang="en-US" altLang="zh-TW" sz="1800" dirty="0"/>
                        <a:t>-1</a:t>
                      </a:r>
                      <a:endParaRPr lang="zh-TW" altLang="en-US" sz="18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1800" dirty="0"/>
                        <a:t>-1</a:t>
                      </a:r>
                      <a:endParaRPr lang="zh-TW" altLang="en-US" sz="1800" dirty="0"/>
                    </a:p>
                  </a:txBody>
                  <a:tcPr>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5">
                        <a:lumMod val="20000"/>
                        <a:lumOff val="80000"/>
                      </a:schemeClr>
                    </a:solidFill>
                  </a:tcPr>
                </a:tc>
                <a:tc>
                  <a:txBody>
                    <a:bodyPr/>
                    <a:lstStyle/>
                    <a:p>
                      <a:pPr algn="ctr"/>
                      <a:r>
                        <a:rPr lang="en-US" altLang="zh-TW" sz="1800" dirty="0"/>
                        <a:t>-1</a:t>
                      </a:r>
                      <a:endParaRPr lang="zh-TW" altLang="en-US" sz="18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1800" dirty="0"/>
                        <a:t>-1</a:t>
                      </a:r>
                      <a:endParaRPr lang="zh-TW" altLang="en-US" sz="1800" dirty="0"/>
                    </a:p>
                  </a:txBody>
                  <a:tcPr>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5">
                        <a:lumMod val="20000"/>
                        <a:lumOff val="80000"/>
                      </a:schemeClr>
                    </a:solidFill>
                  </a:tcPr>
                </a:tc>
                <a:tc>
                  <a:txBody>
                    <a:bodyPr/>
                    <a:lstStyle/>
                    <a:p>
                      <a:pPr algn="ctr"/>
                      <a:r>
                        <a:rPr lang="en-US" altLang="zh-TW" sz="1800" dirty="0"/>
                        <a:t>-1</a:t>
                      </a:r>
                      <a:endParaRPr lang="zh-TW" altLang="en-US" sz="18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57" name="文字方塊 56"/>
          <p:cNvSpPr txBox="1"/>
          <p:nvPr/>
        </p:nvSpPr>
        <p:spPr>
          <a:xfrm>
            <a:off x="5172931" y="3166648"/>
            <a:ext cx="1801445" cy="830997"/>
          </a:xfrm>
          <a:prstGeom prst="rect">
            <a:avLst/>
          </a:prstGeom>
          <a:noFill/>
        </p:spPr>
        <p:txBody>
          <a:bodyPr wrap="square" rtlCol="0">
            <a:spAutoFit/>
          </a:bodyPr>
          <a:lstStyle/>
          <a:p>
            <a:r>
              <a:rPr lang="zh-CN" altLang="en-US" sz="2400" dirty="0" smtClean="0">
                <a:solidFill>
                  <a:srgbClr val="002060"/>
                </a:solidFill>
                <a:latin typeface="Microsoft YaHei" charset="-122"/>
                <a:ea typeface="Microsoft YaHei" charset="-122"/>
                <a:cs typeface="Microsoft YaHei" charset="-122"/>
              </a:rPr>
              <a:t>共</a:t>
            </a:r>
            <a:r>
              <a:rPr lang="en-US" altLang="zh-TW" sz="2400" dirty="0" smtClean="0">
                <a:solidFill>
                  <a:srgbClr val="FF0000"/>
                </a:solidFill>
                <a:latin typeface="Microsoft YaHei" charset="-122"/>
                <a:ea typeface="Microsoft YaHei" charset="-122"/>
                <a:cs typeface="Microsoft YaHei" charset="-122"/>
              </a:rPr>
              <a:t>64</a:t>
            </a:r>
            <a:r>
              <a:rPr lang="zh-CN" altLang="en-US" sz="2400" dirty="0" smtClean="0">
                <a:solidFill>
                  <a:srgbClr val="002060"/>
                </a:solidFill>
                <a:latin typeface="Microsoft YaHei" charset="-122"/>
                <a:ea typeface="Microsoft YaHei" charset="-122"/>
                <a:cs typeface="Microsoft YaHei" charset="-122"/>
              </a:rPr>
              <a:t>个</a:t>
            </a:r>
            <a:r>
              <a:rPr lang="en-US" altLang="zh-TW" sz="2400" dirty="0" smtClean="0">
                <a:latin typeface="Microsoft YaHei" charset="-122"/>
                <a:ea typeface="Microsoft YaHei" charset="-122"/>
                <a:cs typeface="Microsoft YaHei" charset="-122"/>
              </a:rPr>
              <a:t> </a:t>
            </a:r>
            <a:r>
              <a:rPr lang="en-US" altLang="zh-TW" sz="2400" dirty="0">
                <a:solidFill>
                  <a:srgbClr val="FF0000"/>
                </a:solidFill>
                <a:latin typeface="Microsoft YaHei" charset="-122"/>
                <a:ea typeface="Microsoft YaHei" charset="-122"/>
                <a:cs typeface="Microsoft YaHei" charset="-122"/>
              </a:rPr>
              <a:t>3x3</a:t>
            </a:r>
            <a:r>
              <a:rPr lang="en-US" altLang="zh-TW" sz="2400" dirty="0">
                <a:solidFill>
                  <a:srgbClr val="002060"/>
                </a:solidFill>
                <a:latin typeface="Microsoft YaHei" charset="-122"/>
                <a:ea typeface="Microsoft YaHei" charset="-122"/>
                <a:cs typeface="Microsoft YaHei" charset="-122"/>
              </a:rPr>
              <a:t> </a:t>
            </a:r>
            <a:r>
              <a:rPr lang="zh-CN" altLang="en-US" sz="2400" dirty="0" smtClean="0">
                <a:solidFill>
                  <a:srgbClr val="002060"/>
                </a:solidFill>
                <a:latin typeface="Microsoft YaHei" charset="-122"/>
                <a:ea typeface="Microsoft YaHei" charset="-122"/>
                <a:cs typeface="Microsoft YaHei" charset="-122"/>
              </a:rPr>
              <a:t>的滤波器</a:t>
            </a:r>
            <a:endParaRPr lang="zh-TW" altLang="en-US" sz="2400" dirty="0">
              <a:solidFill>
                <a:srgbClr val="002060"/>
              </a:solidFill>
              <a:latin typeface="Microsoft YaHei" charset="-122"/>
              <a:ea typeface="Microsoft YaHei" charset="-122"/>
              <a:cs typeface="Microsoft YaHei" charset="-122"/>
            </a:endParaRPr>
          </a:p>
        </p:txBody>
      </p:sp>
      <p:sp>
        <p:nvSpPr>
          <p:cNvPr id="58" name="文字方塊 57"/>
          <p:cNvSpPr txBox="1"/>
          <p:nvPr/>
        </p:nvSpPr>
        <p:spPr>
          <a:xfrm>
            <a:off x="4478594" y="3235300"/>
            <a:ext cx="692220" cy="523220"/>
          </a:xfrm>
          <a:prstGeom prst="rect">
            <a:avLst/>
          </a:prstGeom>
          <a:noFill/>
        </p:spPr>
        <p:txBody>
          <a:bodyPr wrap="square" rtlCol="0">
            <a:spAutoFit/>
          </a:bodyPr>
          <a:lstStyle/>
          <a:p>
            <a:r>
              <a:rPr lang="en-US" altLang="zh-TW" sz="2800" dirty="0"/>
              <a:t>……</a:t>
            </a:r>
            <a:endParaRPr lang="zh-TW" altLang="en-US" sz="2800" dirty="0"/>
          </a:p>
        </p:txBody>
      </p:sp>
      <p:sp>
        <p:nvSpPr>
          <p:cNvPr id="60" name="文字方塊 59"/>
          <p:cNvSpPr txBox="1"/>
          <p:nvPr/>
        </p:nvSpPr>
        <p:spPr>
          <a:xfrm>
            <a:off x="1890735" y="2177186"/>
            <a:ext cx="3301614" cy="461665"/>
          </a:xfrm>
          <a:prstGeom prst="rect">
            <a:avLst/>
          </a:prstGeom>
          <a:noFill/>
        </p:spPr>
        <p:txBody>
          <a:bodyPr wrap="square" rtlCol="0">
            <a:spAutoFit/>
          </a:bodyPr>
          <a:lstStyle/>
          <a:p>
            <a:r>
              <a:rPr lang="en-US" altLang="zh-TW" sz="2400" dirty="0">
                <a:solidFill>
                  <a:srgbClr val="7030A0"/>
                </a:solidFill>
                <a:latin typeface="Microsoft YaHei" charset="-122"/>
                <a:ea typeface="Microsoft YaHei" charset="-122"/>
                <a:cs typeface="Microsoft YaHei" charset="-122"/>
              </a:rPr>
              <a:t>1: </a:t>
            </a:r>
            <a:r>
              <a:rPr lang="zh-CN" altLang="en-US" sz="2400" dirty="0" smtClean="0">
                <a:solidFill>
                  <a:srgbClr val="7030A0"/>
                </a:solidFill>
                <a:latin typeface="Microsoft YaHei" charset="-122"/>
                <a:ea typeface="Microsoft YaHei" charset="-122"/>
                <a:cs typeface="Microsoft YaHei" charset="-122"/>
              </a:rPr>
              <a:t>灰度图像</a:t>
            </a:r>
            <a:r>
              <a:rPr lang="en-US" altLang="zh-TW" sz="2400" dirty="0" smtClean="0">
                <a:solidFill>
                  <a:srgbClr val="7030A0"/>
                </a:solidFill>
                <a:latin typeface="Microsoft YaHei" charset="-122"/>
                <a:ea typeface="Microsoft YaHei" charset="-122"/>
                <a:cs typeface="Microsoft YaHei" charset="-122"/>
              </a:rPr>
              <a:t>, </a:t>
            </a:r>
            <a:r>
              <a:rPr lang="en-US" altLang="zh-TW" sz="2400" dirty="0">
                <a:solidFill>
                  <a:srgbClr val="7030A0"/>
                </a:solidFill>
                <a:latin typeface="Microsoft YaHei" charset="-122"/>
                <a:ea typeface="Microsoft YaHei" charset="-122"/>
                <a:cs typeface="Microsoft YaHei" charset="-122"/>
              </a:rPr>
              <a:t>3: RGB</a:t>
            </a:r>
            <a:endParaRPr lang="zh-TW" altLang="en-US" sz="2400" dirty="0">
              <a:solidFill>
                <a:srgbClr val="7030A0"/>
              </a:solidFill>
              <a:latin typeface="Microsoft YaHei" charset="-122"/>
              <a:ea typeface="Microsoft YaHei" charset="-122"/>
              <a:cs typeface="Microsoft YaHei" charset="-122"/>
            </a:endParaRPr>
          </a:p>
        </p:txBody>
      </p:sp>
      <p:sp>
        <p:nvSpPr>
          <p:cNvPr id="62" name="橢圓 61"/>
          <p:cNvSpPr/>
          <p:nvPr/>
        </p:nvSpPr>
        <p:spPr>
          <a:xfrm>
            <a:off x="3176977" y="511785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3" name="橢圓 62"/>
          <p:cNvSpPr/>
          <p:nvPr/>
        </p:nvSpPr>
        <p:spPr>
          <a:xfrm>
            <a:off x="3878073" y="511785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64" name="橢圓 63"/>
          <p:cNvSpPr/>
          <p:nvPr/>
        </p:nvSpPr>
        <p:spPr>
          <a:xfrm>
            <a:off x="3169830" y="583860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5" name="橢圓 64"/>
          <p:cNvSpPr/>
          <p:nvPr/>
        </p:nvSpPr>
        <p:spPr>
          <a:xfrm>
            <a:off x="3870156" y="583860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66" name="矩形 65"/>
          <p:cNvSpPr/>
          <p:nvPr/>
        </p:nvSpPr>
        <p:spPr>
          <a:xfrm>
            <a:off x="3176977" y="5092536"/>
            <a:ext cx="1331096" cy="1376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p:cNvSpPr/>
          <p:nvPr/>
        </p:nvSpPr>
        <p:spPr>
          <a:xfrm>
            <a:off x="5464494" y="5130469"/>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1" name="矩形 70"/>
          <p:cNvSpPr/>
          <p:nvPr/>
        </p:nvSpPr>
        <p:spPr>
          <a:xfrm>
            <a:off x="5464494" y="5105153"/>
            <a:ext cx="1331096" cy="1376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箭號: 向右 71"/>
          <p:cNvSpPr/>
          <p:nvPr/>
        </p:nvSpPr>
        <p:spPr>
          <a:xfrm>
            <a:off x="4606439" y="5583878"/>
            <a:ext cx="783688" cy="4766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3" name="矩形 72"/>
          <p:cNvSpPr/>
          <p:nvPr/>
        </p:nvSpPr>
        <p:spPr>
          <a:xfrm>
            <a:off x="1898179" y="1258953"/>
            <a:ext cx="5365985" cy="32125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1890736" y="4598770"/>
            <a:ext cx="5380872" cy="20544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單箭頭接點 75"/>
          <p:cNvCxnSpPr>
            <a:stCxn id="29" idx="1"/>
          </p:cNvCxnSpPr>
          <p:nvPr/>
        </p:nvCxnSpPr>
        <p:spPr>
          <a:xfrm flipH="1">
            <a:off x="7271608" y="2152300"/>
            <a:ext cx="560901" cy="82176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74" idx="3"/>
          </p:cNvCxnSpPr>
          <p:nvPr/>
        </p:nvCxnSpPr>
        <p:spPr>
          <a:xfrm flipH="1">
            <a:off x="7271608" y="5321808"/>
            <a:ext cx="442852" cy="30417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接點 84"/>
          <p:cNvCxnSpPr>
            <a:cxnSpLocks/>
          </p:cNvCxnSpPr>
          <p:nvPr/>
        </p:nvCxnSpPr>
        <p:spPr>
          <a:xfrm flipH="1">
            <a:off x="2966218" y="1624424"/>
            <a:ext cx="1203447" cy="572415"/>
          </a:xfrm>
          <a:prstGeom prst="line">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769809" y="177257"/>
            <a:ext cx="9753146" cy="674233"/>
          </a:xfrm>
        </p:spPr>
        <p:txBody>
          <a:bodyPr/>
          <a:lstStyle/>
          <a:p>
            <a:r>
              <a:rPr kumimoji="1" lang="en-US" altLang="zh-CN" dirty="0" smtClean="0"/>
              <a:t>CNN in </a:t>
            </a:r>
            <a:r>
              <a:rPr kumimoji="1" lang="en-US" altLang="zh-CN" dirty="0" err="1" smtClean="0"/>
              <a:t>PyTorch</a:t>
            </a:r>
            <a:endParaRPr kumimoji="1" lang="zh-CN" altLang="en-US" dirty="0"/>
          </a:p>
        </p:txBody>
      </p:sp>
      <p:sp>
        <p:nvSpPr>
          <p:cNvPr id="7" name="矩形 6"/>
          <p:cNvSpPr/>
          <p:nvPr/>
        </p:nvSpPr>
        <p:spPr>
          <a:xfrm>
            <a:off x="1927311" y="1231411"/>
            <a:ext cx="4949881" cy="830997"/>
          </a:xfrm>
          <a:prstGeom prst="rect">
            <a:avLst/>
          </a:prstGeom>
        </p:spPr>
        <p:txBody>
          <a:bodyPr wrap="none">
            <a:spAutoFit/>
          </a:bodyPr>
          <a:lstStyle/>
          <a:p>
            <a:r>
              <a:rPr lang="zh-CN" altLang="en-US" sz="2400" dirty="0"/>
              <a:t>torch.nn.</a:t>
            </a:r>
            <a:r>
              <a:rPr lang="zh-CN" altLang="en-US" sz="2400" dirty="0">
                <a:solidFill>
                  <a:srgbClr val="1F1EF1"/>
                </a:solidFill>
              </a:rPr>
              <a:t>Conv2d</a:t>
            </a:r>
            <a:r>
              <a:rPr lang="zh-CN" altLang="en-US" sz="2400" dirty="0"/>
              <a:t>(</a:t>
            </a:r>
            <a:r>
              <a:rPr lang="zh-CN" altLang="en-US" sz="2400" dirty="0">
                <a:solidFill>
                  <a:srgbClr val="7030A0"/>
                </a:solidFill>
              </a:rPr>
              <a:t>1</a:t>
            </a:r>
            <a:r>
              <a:rPr lang="zh-CN" altLang="en-US" sz="2400" dirty="0" smtClean="0"/>
              <a:t>,</a:t>
            </a:r>
            <a:r>
              <a:rPr lang="en-US" altLang="zh-CN" sz="2400" dirty="0" smtClean="0"/>
              <a:t> </a:t>
            </a:r>
            <a:r>
              <a:rPr lang="zh-CN" altLang="en-US" sz="2400" dirty="0" smtClean="0">
                <a:solidFill>
                  <a:srgbClr val="C00000"/>
                </a:solidFill>
              </a:rPr>
              <a:t>64</a:t>
            </a:r>
            <a:r>
              <a:rPr lang="zh-CN" altLang="en-US" sz="2400" dirty="0" smtClean="0"/>
              <a:t>,</a:t>
            </a:r>
            <a:r>
              <a:rPr lang="en-US" altLang="zh-CN" sz="2400" dirty="0" smtClean="0"/>
              <a:t> </a:t>
            </a:r>
            <a:r>
              <a:rPr lang="zh-CN" altLang="en-US" sz="2400" dirty="0" smtClean="0"/>
              <a:t>kernel_size</a:t>
            </a:r>
            <a:r>
              <a:rPr lang="zh-CN" altLang="en-US" sz="2400" dirty="0"/>
              <a:t>=</a:t>
            </a:r>
            <a:r>
              <a:rPr lang="zh-CN" altLang="en-US" sz="2400" dirty="0">
                <a:solidFill>
                  <a:srgbClr val="C00000"/>
                </a:solidFill>
              </a:rPr>
              <a:t>3</a:t>
            </a:r>
            <a:r>
              <a:rPr lang="zh-CN" altLang="en-US" sz="2400" dirty="0" smtClean="0"/>
              <a:t>,</a:t>
            </a:r>
            <a:r>
              <a:rPr lang="en-US" altLang="zh-CN" sz="2400" dirty="0" smtClean="0"/>
              <a:t> </a:t>
            </a:r>
          </a:p>
          <a:p>
            <a:r>
              <a:rPr lang="en-US" altLang="zh-CN" sz="2400" dirty="0"/>
              <a:t> </a:t>
            </a:r>
            <a:r>
              <a:rPr lang="en-US" altLang="zh-CN" sz="2400" dirty="0" smtClean="0"/>
              <a:t>                   </a:t>
            </a:r>
            <a:r>
              <a:rPr lang="zh-CN" altLang="en-US" sz="2400" dirty="0" smtClean="0"/>
              <a:t>stride</a:t>
            </a:r>
            <a:r>
              <a:rPr lang="zh-CN" altLang="en-US" sz="2400" dirty="0"/>
              <a:t>=1</a:t>
            </a:r>
            <a:r>
              <a:rPr lang="zh-CN" altLang="en-US" sz="2400" dirty="0" smtClean="0"/>
              <a:t>,</a:t>
            </a:r>
            <a:r>
              <a:rPr lang="en-US" altLang="zh-CN" sz="2400" dirty="0" smtClean="0"/>
              <a:t> </a:t>
            </a:r>
            <a:r>
              <a:rPr lang="zh-CN" altLang="en-US" sz="2400" dirty="0" smtClean="0"/>
              <a:t>padding</a:t>
            </a:r>
            <a:r>
              <a:rPr lang="zh-CN" altLang="en-US" sz="2400" dirty="0"/>
              <a:t>=</a:t>
            </a:r>
            <a:r>
              <a:rPr lang="zh-CN" altLang="en-US" sz="2400" dirty="0" smtClean="0"/>
              <a:t>1 </a:t>
            </a:r>
            <a:r>
              <a:rPr lang="en-US" altLang="zh-CN" sz="2400" dirty="0" smtClean="0"/>
              <a:t>)</a:t>
            </a:r>
            <a:endParaRPr lang="zh-CN" altLang="en-US" sz="2400" dirty="0"/>
          </a:p>
        </p:txBody>
      </p:sp>
      <p:sp>
        <p:nvSpPr>
          <p:cNvPr id="2" name="矩形 1"/>
          <p:cNvSpPr/>
          <p:nvPr/>
        </p:nvSpPr>
        <p:spPr>
          <a:xfrm>
            <a:off x="1898179" y="4543102"/>
            <a:ext cx="5802166" cy="461665"/>
          </a:xfrm>
          <a:prstGeom prst="rect">
            <a:avLst/>
          </a:prstGeom>
        </p:spPr>
        <p:txBody>
          <a:bodyPr wrap="none">
            <a:spAutoFit/>
          </a:bodyPr>
          <a:lstStyle/>
          <a:p>
            <a:r>
              <a:rPr lang="en-US" altLang="zh-CN" sz="2400" dirty="0" smtClean="0"/>
              <a:t>Torch.</a:t>
            </a:r>
            <a:r>
              <a:rPr lang="zh-CN" altLang="en-US" sz="2400" dirty="0" smtClean="0"/>
              <a:t>nn.</a:t>
            </a:r>
            <a:r>
              <a:rPr lang="zh-CN" altLang="en-US" sz="2400" dirty="0" smtClean="0">
                <a:solidFill>
                  <a:srgbClr val="1F1EF1"/>
                </a:solidFill>
              </a:rPr>
              <a:t>MaxPool2d</a:t>
            </a:r>
            <a:r>
              <a:rPr lang="zh-CN" altLang="en-US" sz="2400" dirty="0"/>
              <a:t>(kernel_size=</a:t>
            </a:r>
            <a:r>
              <a:rPr lang="zh-CN" altLang="en-US" sz="2400" dirty="0">
                <a:solidFill>
                  <a:srgbClr val="C00000"/>
                </a:solidFill>
              </a:rPr>
              <a:t>2</a:t>
            </a:r>
            <a:r>
              <a:rPr lang="zh-CN" altLang="en-US" sz="2400" dirty="0"/>
              <a:t>, stride=</a:t>
            </a:r>
            <a:r>
              <a:rPr lang="zh-CN" altLang="en-US" sz="2400" dirty="0">
                <a:solidFill>
                  <a:srgbClr val="C00000"/>
                </a:solidFill>
              </a:rPr>
              <a:t>2</a:t>
            </a:r>
            <a:r>
              <a:rPr lang="zh-CN" altLang="en-US" sz="2400" dirty="0"/>
              <a:t>)</a:t>
            </a:r>
          </a:p>
        </p:txBody>
      </p:sp>
    </p:spTree>
    <p:extLst>
      <p:ext uri="{BB962C8B-B14F-4D97-AF65-F5344CB8AC3E}">
        <p14:creationId xmlns:p14="http://schemas.microsoft.com/office/powerpoint/2010/main" val="8706502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0" grpId="0"/>
      <p:bldP spid="62" grpId="0" animBg="1"/>
      <p:bldP spid="63" grpId="0" animBg="1"/>
      <p:bldP spid="64" grpId="0" animBg="1"/>
      <p:bldP spid="65" grpId="0" animBg="1"/>
      <p:bldP spid="66" grpId="0" animBg="1"/>
      <p:bldP spid="67" grpId="0" animBg="1"/>
      <p:bldP spid="71" grpId="0" animBg="1"/>
      <p:bldP spid="72" grpId="0" animBg="1"/>
      <p:bldP spid="73" grpId="0" animBg="1"/>
      <p:bldP spid="74" grpId="0" animBg="1"/>
      <p:bldP spid="7"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7832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1" name="矩形 30"/>
          <p:cNvSpPr/>
          <p:nvPr/>
        </p:nvSpPr>
        <p:spPr>
          <a:xfrm>
            <a:off x="7832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2" name="矩形 31"/>
          <p:cNvSpPr/>
          <p:nvPr/>
        </p:nvSpPr>
        <p:spPr>
          <a:xfrm>
            <a:off x="7832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4" name="向下箭號 11"/>
          <p:cNvSpPr/>
          <p:nvPr/>
        </p:nvSpPr>
        <p:spPr>
          <a:xfrm>
            <a:off x="8452205" y="139631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向下箭號 17"/>
          <p:cNvSpPr/>
          <p:nvPr/>
        </p:nvSpPr>
        <p:spPr>
          <a:xfrm>
            <a:off x="8452205" y="2507093"/>
            <a:ext cx="545690" cy="1467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向下箭號 19"/>
          <p:cNvSpPr/>
          <p:nvPr/>
        </p:nvSpPr>
        <p:spPr>
          <a:xfrm>
            <a:off x="8452205" y="463372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文字方塊 22"/>
          <p:cNvSpPr txBox="1"/>
          <p:nvPr/>
        </p:nvSpPr>
        <p:spPr>
          <a:xfrm>
            <a:off x="5412642" y="1332909"/>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 x 28 x 28</a:t>
            </a:r>
            <a:endParaRPr lang="zh-TW" altLang="en-US" sz="2400" dirty="0"/>
          </a:p>
        </p:txBody>
      </p:sp>
      <p:sp>
        <p:nvSpPr>
          <p:cNvPr id="24" name="文字方塊 23"/>
          <p:cNvSpPr txBox="1"/>
          <p:nvPr/>
        </p:nvSpPr>
        <p:spPr>
          <a:xfrm>
            <a:off x="5412642" y="2499808"/>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64 </a:t>
            </a:r>
            <a:r>
              <a:rPr lang="en-US" altLang="zh-TW" sz="2400" dirty="0"/>
              <a:t>x 26 x 26</a:t>
            </a:r>
            <a:endParaRPr lang="zh-TW" altLang="en-US" sz="2400" dirty="0"/>
          </a:p>
        </p:txBody>
      </p:sp>
      <p:sp>
        <p:nvSpPr>
          <p:cNvPr id="26" name="文字方塊 25"/>
          <p:cNvSpPr txBox="1"/>
          <p:nvPr/>
        </p:nvSpPr>
        <p:spPr>
          <a:xfrm>
            <a:off x="5120640" y="4595370"/>
            <a:ext cx="196699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128 </a:t>
            </a:r>
            <a:r>
              <a:rPr lang="en-US" altLang="zh-TW" sz="2400" dirty="0"/>
              <a:t>x </a:t>
            </a:r>
            <a:r>
              <a:rPr lang="en-US" altLang="zh-TW" sz="2400" dirty="0" smtClean="0"/>
              <a:t>24 </a:t>
            </a:r>
            <a:r>
              <a:rPr lang="en-US" altLang="zh-TW" sz="2400"/>
              <a:t>x </a:t>
            </a:r>
            <a:r>
              <a:rPr lang="en-US" altLang="zh-TW" sz="2400" smtClean="0"/>
              <a:t>24</a:t>
            </a:r>
            <a:endParaRPr lang="zh-TW" altLang="en-US" sz="2400" dirty="0"/>
          </a:p>
        </p:txBody>
      </p:sp>
      <p:sp>
        <p:nvSpPr>
          <p:cNvPr id="27" name="文字方塊 26"/>
          <p:cNvSpPr txBox="1"/>
          <p:nvPr/>
        </p:nvSpPr>
        <p:spPr>
          <a:xfrm>
            <a:off x="5120640" y="5624893"/>
            <a:ext cx="196699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128 </a:t>
            </a:r>
            <a:r>
              <a:rPr lang="en-US" altLang="zh-TW" sz="2400" dirty="0"/>
              <a:t>x </a:t>
            </a:r>
            <a:r>
              <a:rPr lang="en-US" altLang="zh-TW" sz="2400" dirty="0" smtClean="0"/>
              <a:t>12 </a:t>
            </a:r>
            <a:r>
              <a:rPr lang="en-US" altLang="zh-TW" sz="2400"/>
              <a:t>x </a:t>
            </a:r>
            <a:r>
              <a:rPr lang="en-US" altLang="zh-TW" sz="2400" smtClean="0"/>
              <a:t>12</a:t>
            </a:r>
            <a:endParaRPr lang="zh-TW" altLang="en-US" sz="2400" dirty="0"/>
          </a:p>
        </p:txBody>
      </p:sp>
      <p:cxnSp>
        <p:nvCxnSpPr>
          <p:cNvPr id="33" name="直線單箭頭接點 32"/>
          <p:cNvCxnSpPr>
            <a:stCxn id="29" idx="1"/>
          </p:cNvCxnSpPr>
          <p:nvPr/>
        </p:nvCxnSpPr>
        <p:spPr>
          <a:xfrm flipH="1" flipV="1">
            <a:off x="7095978" y="2150282"/>
            <a:ext cx="736530" cy="201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H="1" flipV="1">
            <a:off x="7095978" y="4352135"/>
            <a:ext cx="736530" cy="201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7103349" y="5400386"/>
            <a:ext cx="736530" cy="201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字方塊 2"/>
              <p:cNvSpPr txBox="1"/>
              <p:nvPr/>
            </p:nvSpPr>
            <p:spPr>
              <a:xfrm>
                <a:off x="566423" y="2529619"/>
                <a:ext cx="4802332"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每个滤波器的参数数目：</a:t>
                </a:r>
                <a14:m>
                  <m:oMath xmlns:m="http://schemas.openxmlformats.org/officeDocument/2006/math">
                    <m:r>
                      <a:rPr lang="en-US" altLang="zh-CN" sz="2400" i="1" dirty="0" smtClean="0">
                        <a:latin typeface="Cambria Math" charset="0"/>
                        <a:ea typeface="Microsoft YaHei" charset="-122"/>
                        <a:cs typeface="Microsoft YaHei" charset="-122"/>
                      </a:rPr>
                      <m:t>9</m:t>
                    </m:r>
                    <m:r>
                      <a:rPr lang="en-US" altLang="zh-CN" sz="2400" b="0" i="1" dirty="0" smtClean="0">
                        <a:latin typeface="Cambria Math" charset="0"/>
                        <a:ea typeface="Microsoft YaHei" charset="-122"/>
                        <a:cs typeface="Microsoft YaHei" charset="-122"/>
                      </a:rPr>
                      <m:t>=3×3</m:t>
                    </m:r>
                  </m:oMath>
                </a14:m>
                <a:endParaRPr lang="zh-TW" altLang="en-US" sz="2400" dirty="0">
                  <a:latin typeface="Microsoft YaHei" charset="-122"/>
                  <a:ea typeface="Microsoft YaHei" charset="-122"/>
                  <a:cs typeface="Microsoft YaHei" charset="-122"/>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566423" y="2529619"/>
                <a:ext cx="4802332" cy="461665"/>
              </a:xfrm>
              <a:prstGeom prst="rect">
                <a:avLst/>
              </a:prstGeom>
              <a:blipFill rotWithShape="0">
                <a:blip r:embed="rId2"/>
                <a:stretch>
                  <a:fillRect l="-2030" t="-10526" b="-28947"/>
                </a:stretch>
              </a:blipFill>
            </p:spPr>
            <p:txBody>
              <a:bodyPr/>
              <a:lstStyle/>
              <a:p>
                <a:r>
                  <a:rPr lang="zh-CN" altLang="en-US">
                    <a:noFill/>
                  </a:rPr>
                  <a:t> </a:t>
                </a:r>
              </a:p>
            </p:txBody>
          </p:sp>
        </mc:Fallback>
      </mc:AlternateContent>
      <p:sp>
        <p:nvSpPr>
          <p:cNvPr id="8" name="矩形 7"/>
          <p:cNvSpPr/>
          <p:nvPr/>
        </p:nvSpPr>
        <p:spPr>
          <a:xfrm>
            <a:off x="2256145" y="5174725"/>
            <a:ext cx="4992521" cy="400110"/>
          </a:xfrm>
          <a:prstGeom prst="rect">
            <a:avLst/>
          </a:prstGeom>
        </p:spPr>
        <p:txBody>
          <a:bodyPr wrap="none">
            <a:spAutoFit/>
          </a:bodyPr>
          <a:lstStyle/>
          <a:p>
            <a:r>
              <a:rPr lang="zh-CN" altLang="en-US" sz="2000" dirty="0"/>
              <a:t>torch.nn.</a:t>
            </a:r>
            <a:r>
              <a:rPr lang="zh-CN" altLang="en-US" sz="2000" dirty="0">
                <a:solidFill>
                  <a:srgbClr val="1F1EF1"/>
                </a:solidFill>
              </a:rPr>
              <a:t>MaxPool2d</a:t>
            </a:r>
            <a:r>
              <a:rPr lang="zh-CN" altLang="en-US" sz="2000" dirty="0"/>
              <a:t>(stride=</a:t>
            </a:r>
            <a:r>
              <a:rPr lang="zh-CN" altLang="en-US" sz="2000" dirty="0">
                <a:solidFill>
                  <a:srgbClr val="C00000"/>
                </a:solidFill>
              </a:rPr>
              <a:t>2</a:t>
            </a:r>
            <a:r>
              <a:rPr lang="zh-CN" altLang="en-US" sz="2000" dirty="0" smtClean="0"/>
              <a:t>, kernel_size</a:t>
            </a:r>
            <a:r>
              <a:rPr lang="zh-CN" altLang="en-US" sz="2000" dirty="0"/>
              <a:t>=</a:t>
            </a:r>
            <a:r>
              <a:rPr lang="zh-CN" altLang="en-US" sz="2000" dirty="0">
                <a:solidFill>
                  <a:srgbClr val="C00000"/>
                </a:solidFill>
              </a:rPr>
              <a:t>2</a:t>
            </a:r>
            <a:r>
              <a:rPr lang="zh-CN" altLang="en-US" sz="2000" dirty="0" smtClean="0"/>
              <a:t>) )</a:t>
            </a:r>
            <a:endParaRPr lang="zh-CN" altLang="en-US" sz="2000" dirty="0"/>
          </a:p>
        </p:txBody>
      </p:sp>
      <p:sp>
        <p:nvSpPr>
          <p:cNvPr id="9" name="矩形 8"/>
          <p:cNvSpPr/>
          <p:nvPr/>
        </p:nvSpPr>
        <p:spPr>
          <a:xfrm>
            <a:off x="709550" y="4061263"/>
            <a:ext cx="6575005" cy="400110"/>
          </a:xfrm>
          <a:prstGeom prst="rect">
            <a:avLst/>
          </a:prstGeom>
        </p:spPr>
        <p:txBody>
          <a:bodyPr wrap="none">
            <a:spAutoFit/>
          </a:bodyPr>
          <a:lstStyle/>
          <a:p>
            <a:r>
              <a:rPr lang="zh-CN" altLang="en-US" sz="2000" dirty="0"/>
              <a:t>torch.nn.</a:t>
            </a:r>
            <a:r>
              <a:rPr lang="zh-CN" altLang="en-US" sz="2000" dirty="0">
                <a:solidFill>
                  <a:srgbClr val="1F1EF1"/>
                </a:solidFill>
              </a:rPr>
              <a:t>Conv2d</a:t>
            </a:r>
            <a:r>
              <a:rPr lang="zh-CN" altLang="en-US" sz="2000" dirty="0"/>
              <a:t>(</a:t>
            </a:r>
            <a:r>
              <a:rPr lang="zh-CN" altLang="en-US" sz="2000" dirty="0">
                <a:solidFill>
                  <a:srgbClr val="7030A0"/>
                </a:solidFill>
              </a:rPr>
              <a:t>64</a:t>
            </a:r>
            <a:r>
              <a:rPr lang="zh-CN" altLang="en-US" sz="2000" dirty="0" smtClean="0"/>
              <a:t>,</a:t>
            </a:r>
            <a:r>
              <a:rPr lang="en-US" altLang="zh-CN" sz="2000" dirty="0" smtClean="0"/>
              <a:t> </a:t>
            </a:r>
            <a:r>
              <a:rPr lang="zh-CN" altLang="en-US" sz="2000" dirty="0" smtClean="0">
                <a:solidFill>
                  <a:srgbClr val="C00000"/>
                </a:solidFill>
              </a:rPr>
              <a:t>128</a:t>
            </a:r>
            <a:r>
              <a:rPr lang="zh-CN" altLang="en-US" sz="2000" dirty="0" smtClean="0"/>
              <a:t>,</a:t>
            </a:r>
            <a:r>
              <a:rPr lang="en-US" altLang="zh-CN" sz="2000" dirty="0" smtClean="0"/>
              <a:t> </a:t>
            </a:r>
            <a:r>
              <a:rPr lang="zh-CN" altLang="en-US" sz="2000" dirty="0" smtClean="0"/>
              <a:t>kernel_size</a:t>
            </a:r>
            <a:r>
              <a:rPr lang="zh-CN" altLang="en-US" sz="2000" dirty="0"/>
              <a:t>=</a:t>
            </a:r>
            <a:r>
              <a:rPr lang="zh-CN" altLang="en-US" sz="2000" dirty="0">
                <a:solidFill>
                  <a:srgbClr val="C00000"/>
                </a:solidFill>
              </a:rPr>
              <a:t>3</a:t>
            </a:r>
            <a:r>
              <a:rPr lang="zh-CN" altLang="en-US" sz="2000" dirty="0" smtClean="0"/>
              <a:t>,</a:t>
            </a:r>
            <a:r>
              <a:rPr lang="en-US" altLang="zh-CN" sz="2000" dirty="0" smtClean="0"/>
              <a:t> </a:t>
            </a:r>
            <a:r>
              <a:rPr lang="zh-CN" altLang="en-US" sz="2000" dirty="0" smtClean="0"/>
              <a:t>stride</a:t>
            </a:r>
            <a:r>
              <a:rPr lang="zh-CN" altLang="en-US" sz="2000" dirty="0"/>
              <a:t>=1</a:t>
            </a:r>
            <a:r>
              <a:rPr lang="zh-CN" altLang="en-US" sz="2000" dirty="0" smtClean="0"/>
              <a:t>,</a:t>
            </a:r>
            <a:r>
              <a:rPr lang="en-US" altLang="zh-CN" sz="2000" dirty="0" smtClean="0"/>
              <a:t> </a:t>
            </a:r>
            <a:r>
              <a:rPr lang="zh-CN" altLang="en-US" sz="2000" dirty="0" smtClean="0"/>
              <a:t>padding</a:t>
            </a:r>
            <a:r>
              <a:rPr lang="zh-CN" altLang="en-US" sz="2000" dirty="0"/>
              <a:t>=1)</a:t>
            </a:r>
          </a:p>
        </p:txBody>
      </p:sp>
      <mc:AlternateContent xmlns:mc="http://schemas.openxmlformats.org/markup-compatibility/2006" xmlns:a14="http://schemas.microsoft.com/office/drawing/2010/main">
        <mc:Choice Requires="a14">
          <p:sp>
            <p:nvSpPr>
              <p:cNvPr id="45" name="文字方塊 41"/>
              <p:cNvSpPr txBox="1"/>
              <p:nvPr/>
            </p:nvSpPr>
            <p:spPr>
              <a:xfrm>
                <a:off x="7714458" y="972749"/>
                <a:ext cx="4477542" cy="461665"/>
              </a:xfrm>
              <a:prstGeom prst="rect">
                <a:avLst/>
              </a:prstGeom>
              <a:noFill/>
            </p:spPr>
            <p:txBody>
              <a:bodyPr wrap="square" rtlCol="0">
                <a:spAutoFit/>
              </a:bodyPr>
              <a:lstStyle/>
              <a:p>
                <a:pPr algn="ctr"/>
                <a:r>
                  <a:rPr lang="en-US" altLang="zh-TW" sz="2400" dirty="0" smtClean="0"/>
                  <a:t>Input</a:t>
                </a:r>
                <a:r>
                  <a:rPr lang="zh-CN" altLang="en-US" sz="2400" dirty="0" smtClean="0"/>
                  <a:t>（</a:t>
                </a:r>
                <a:r>
                  <a:rPr lang="en-US" altLang="zh-CN" sz="2400" dirty="0" smtClean="0"/>
                  <a:t>3D</a:t>
                </a:r>
                <a:r>
                  <a:rPr lang="zh-CN" altLang="en-US" sz="2400" dirty="0" smtClean="0"/>
                  <a:t> </a:t>
                </a:r>
                <a:r>
                  <a:rPr lang="en-US" altLang="zh-CN" sz="2400" dirty="0" smtClean="0"/>
                  <a:t>tensor</a:t>
                </a:r>
                <a:r>
                  <a:rPr lang="zh-CN" altLang="en-US" sz="2400" dirty="0" smtClean="0"/>
                  <a:t>：</a:t>
                </a:r>
                <a14:m>
                  <m:oMath xmlns:m="http://schemas.openxmlformats.org/officeDocument/2006/math">
                    <m:r>
                      <a:rPr lang="en-US" altLang="zh-CN" sz="2400" b="0" i="1" smtClean="0">
                        <a:latin typeface="Cambria Math" charset="0"/>
                      </a:rPr>
                      <m:t>28</m:t>
                    </m:r>
                    <m:r>
                      <a:rPr lang="en-US" altLang="zh-CN" sz="2400" b="0" i="1" smtClean="0">
                        <a:latin typeface="Cambria Math" charset="0"/>
                        <a:ea typeface="Cambria Math" charset="0"/>
                        <a:cs typeface="Cambria Math" charset="0"/>
                      </a:rPr>
                      <m:t>×28×1</m:t>
                    </m:r>
                  </m:oMath>
                </a14:m>
                <a:r>
                  <a:rPr lang="zh-CN" altLang="en-US" sz="2400" dirty="0" smtClean="0"/>
                  <a:t>）</a:t>
                </a:r>
                <a:endParaRPr lang="zh-TW" altLang="en-US" sz="2400" dirty="0"/>
              </a:p>
            </p:txBody>
          </p:sp>
        </mc:Choice>
        <mc:Fallback xmlns="">
          <p:sp>
            <p:nvSpPr>
              <p:cNvPr id="45" name="文字方塊 41"/>
              <p:cNvSpPr txBox="1">
                <a:spLocks noRot="1" noChangeAspect="1" noMove="1" noResize="1" noEditPoints="1" noAdjustHandles="1" noChangeArrowheads="1" noChangeShapeType="1" noTextEdit="1"/>
              </p:cNvSpPr>
              <p:nvPr/>
            </p:nvSpPr>
            <p:spPr>
              <a:xfrm>
                <a:off x="7714458" y="972749"/>
                <a:ext cx="4477542" cy="461665"/>
              </a:xfrm>
              <a:prstGeom prst="rect">
                <a:avLst/>
              </a:prstGeom>
              <a:blipFill rotWithShape="0">
                <a:blip r:embed="rId3"/>
                <a:stretch>
                  <a:fillRect t="-16000" b="-32000"/>
                </a:stretch>
              </a:blipFill>
            </p:spPr>
            <p:txBody>
              <a:bodyPr/>
              <a:lstStyle/>
              <a:p>
                <a:r>
                  <a:rPr lang="zh-CN" altLang="en-US">
                    <a:noFill/>
                  </a:rPr>
                  <a:t> </a:t>
                </a:r>
              </a:p>
            </p:txBody>
          </p:sp>
        </mc:Fallback>
      </mc:AlternateContent>
      <p:sp>
        <p:nvSpPr>
          <p:cNvPr id="46" name="标题 3"/>
          <p:cNvSpPr>
            <a:spLocks noGrp="1"/>
          </p:cNvSpPr>
          <p:nvPr>
            <p:ph type="title"/>
          </p:nvPr>
        </p:nvSpPr>
        <p:spPr>
          <a:xfrm>
            <a:off x="769809" y="177257"/>
            <a:ext cx="9753146" cy="674233"/>
          </a:xfrm>
        </p:spPr>
        <p:txBody>
          <a:bodyPr/>
          <a:lstStyle/>
          <a:p>
            <a:r>
              <a:rPr kumimoji="1" lang="en-US" altLang="zh-CN" dirty="0" smtClean="0"/>
              <a:t>CNN in </a:t>
            </a:r>
            <a:r>
              <a:rPr kumimoji="1" lang="en-US" altLang="zh-CN" dirty="0" err="1" smtClean="0"/>
              <a:t>PyTorch</a:t>
            </a:r>
            <a:endParaRPr kumimoji="1" lang="zh-CN" altLang="en-US" dirty="0"/>
          </a:p>
        </p:txBody>
      </p:sp>
      <p:sp>
        <p:nvSpPr>
          <p:cNvPr id="12" name="矩形 11"/>
          <p:cNvSpPr/>
          <p:nvPr/>
        </p:nvSpPr>
        <p:spPr>
          <a:xfrm>
            <a:off x="847179" y="1917580"/>
            <a:ext cx="6437376" cy="400110"/>
          </a:xfrm>
          <a:prstGeom prst="rect">
            <a:avLst/>
          </a:prstGeom>
        </p:spPr>
        <p:txBody>
          <a:bodyPr wrap="square">
            <a:spAutoFit/>
          </a:bodyPr>
          <a:lstStyle/>
          <a:p>
            <a:r>
              <a:rPr lang="zh-CN" altLang="en-US" sz="2000" dirty="0"/>
              <a:t>torch.nn.</a:t>
            </a:r>
            <a:r>
              <a:rPr lang="zh-CN" altLang="en-US" sz="2000" dirty="0">
                <a:solidFill>
                  <a:srgbClr val="1F1EF1"/>
                </a:solidFill>
              </a:rPr>
              <a:t>Conv2d</a:t>
            </a:r>
            <a:r>
              <a:rPr lang="zh-CN" altLang="en-US" sz="2000" dirty="0"/>
              <a:t>(</a:t>
            </a:r>
            <a:r>
              <a:rPr lang="zh-CN" altLang="en-US" sz="2000" dirty="0">
                <a:solidFill>
                  <a:srgbClr val="7030A0"/>
                </a:solidFill>
              </a:rPr>
              <a:t>1</a:t>
            </a:r>
            <a:r>
              <a:rPr lang="zh-CN" altLang="en-US" sz="2000" dirty="0"/>
              <a:t>,</a:t>
            </a:r>
            <a:r>
              <a:rPr lang="en-US" altLang="zh-CN" sz="2000" dirty="0"/>
              <a:t> </a:t>
            </a:r>
            <a:r>
              <a:rPr lang="zh-CN" altLang="en-US" sz="2000" dirty="0">
                <a:solidFill>
                  <a:srgbClr val="C00000"/>
                </a:solidFill>
              </a:rPr>
              <a:t>64</a:t>
            </a:r>
            <a:r>
              <a:rPr lang="zh-CN" altLang="en-US" sz="2000" dirty="0"/>
              <a:t>,</a:t>
            </a:r>
            <a:r>
              <a:rPr lang="en-US" altLang="zh-CN" sz="2000" dirty="0"/>
              <a:t> </a:t>
            </a:r>
            <a:r>
              <a:rPr lang="zh-CN" altLang="en-US" sz="2000" dirty="0"/>
              <a:t>kernel_size=</a:t>
            </a:r>
            <a:r>
              <a:rPr lang="zh-CN" altLang="en-US" sz="2000" dirty="0">
                <a:solidFill>
                  <a:srgbClr val="C00000"/>
                </a:solidFill>
              </a:rPr>
              <a:t>3</a:t>
            </a:r>
            <a:r>
              <a:rPr lang="zh-CN" altLang="en-US" sz="2000" dirty="0"/>
              <a:t>,</a:t>
            </a:r>
            <a:r>
              <a:rPr lang="en-US" altLang="zh-CN" sz="2000" dirty="0"/>
              <a:t> </a:t>
            </a:r>
            <a:r>
              <a:rPr lang="zh-CN" altLang="en-US" sz="2000" dirty="0" smtClean="0"/>
              <a:t>stride</a:t>
            </a:r>
            <a:r>
              <a:rPr lang="zh-CN" altLang="en-US" sz="2000" dirty="0"/>
              <a:t>=1,</a:t>
            </a:r>
            <a:r>
              <a:rPr lang="en-US" altLang="zh-CN" sz="2000" dirty="0"/>
              <a:t> </a:t>
            </a:r>
            <a:r>
              <a:rPr lang="zh-CN" altLang="en-US" sz="2000" dirty="0"/>
              <a:t>padding=1 </a:t>
            </a:r>
            <a:r>
              <a:rPr lang="en-US" altLang="zh-CN" sz="2000" dirty="0"/>
              <a:t>)</a:t>
            </a:r>
            <a:endParaRPr lang="zh-CN" altLang="en-US" sz="2000" dirty="0"/>
          </a:p>
        </p:txBody>
      </p:sp>
    </p:spTree>
    <p:extLst>
      <p:ext uri="{BB962C8B-B14F-4D97-AF65-F5344CB8AC3E}">
        <p14:creationId xmlns:p14="http://schemas.microsoft.com/office/powerpoint/2010/main" val="9312934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7"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7832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1" name="矩形 30"/>
          <p:cNvSpPr/>
          <p:nvPr/>
        </p:nvSpPr>
        <p:spPr>
          <a:xfrm>
            <a:off x="7832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2" name="矩形 31"/>
          <p:cNvSpPr/>
          <p:nvPr/>
        </p:nvSpPr>
        <p:spPr>
          <a:xfrm>
            <a:off x="7832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4" name="向下箭號 11"/>
          <p:cNvSpPr/>
          <p:nvPr/>
        </p:nvSpPr>
        <p:spPr>
          <a:xfrm>
            <a:off x="8452205" y="139631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向下箭號 17"/>
          <p:cNvSpPr/>
          <p:nvPr/>
        </p:nvSpPr>
        <p:spPr>
          <a:xfrm>
            <a:off x="8452205" y="2507093"/>
            <a:ext cx="545690" cy="15002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向下箭號 19"/>
          <p:cNvSpPr/>
          <p:nvPr/>
        </p:nvSpPr>
        <p:spPr>
          <a:xfrm>
            <a:off x="8452205" y="463372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文字方塊 32"/>
          <p:cNvSpPr txBox="1"/>
          <p:nvPr/>
        </p:nvSpPr>
        <p:spPr>
          <a:xfrm>
            <a:off x="4791597" y="5851259"/>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38" name="右彎箭號 16"/>
          <p:cNvSpPr/>
          <p:nvPr/>
        </p:nvSpPr>
        <p:spPr>
          <a:xfrm rot="10800000">
            <a:off x="6388709" y="5651583"/>
            <a:ext cx="2451998" cy="631290"/>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39" name="右彎箭號 21"/>
          <p:cNvSpPr/>
          <p:nvPr/>
        </p:nvSpPr>
        <p:spPr>
          <a:xfrm rot="16200000">
            <a:off x="3676147" y="5127139"/>
            <a:ext cx="726735" cy="1398675"/>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40" name="文字方塊 39"/>
          <p:cNvSpPr txBox="1"/>
          <p:nvPr/>
        </p:nvSpPr>
        <p:spPr>
          <a:xfrm>
            <a:off x="3702716" y="5482756"/>
            <a:ext cx="1006467"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25088</a:t>
            </a:r>
            <a:endParaRPr lang="zh-TW" altLang="en-US" sz="2400" dirty="0"/>
          </a:p>
        </p:txBody>
      </p:sp>
      <p:grpSp>
        <p:nvGrpSpPr>
          <p:cNvPr id="41" name="群組 40"/>
          <p:cNvGrpSpPr/>
          <p:nvPr/>
        </p:nvGrpSpPr>
        <p:grpSpPr>
          <a:xfrm>
            <a:off x="2038616" y="2208310"/>
            <a:ext cx="2906568" cy="3201477"/>
            <a:chOff x="-1595803" y="3999117"/>
            <a:chExt cx="2906568" cy="3201477"/>
          </a:xfrm>
        </p:grpSpPr>
        <p:pic>
          <p:nvPicPr>
            <p:cNvPr id="45" name="圖片 4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46" name="文字方塊 45"/>
            <p:cNvSpPr txBox="1"/>
            <p:nvPr/>
          </p:nvSpPr>
          <p:spPr>
            <a:xfrm>
              <a:off x="-1595803" y="4773762"/>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sp>
        <p:nvSpPr>
          <p:cNvPr id="47" name="文字方塊 46"/>
          <p:cNvSpPr txBox="1"/>
          <p:nvPr/>
        </p:nvSpPr>
        <p:spPr>
          <a:xfrm>
            <a:off x="2475030" y="1827527"/>
            <a:ext cx="2046763"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7" name="矩形 6"/>
          <p:cNvSpPr/>
          <p:nvPr/>
        </p:nvSpPr>
        <p:spPr>
          <a:xfrm>
            <a:off x="4349306" y="6338632"/>
            <a:ext cx="3873176"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x = x.</a:t>
            </a:r>
            <a:r>
              <a:rPr lang="zh-CN" altLang="en-US" sz="2400" dirty="0">
                <a:solidFill>
                  <a:srgbClr val="1F1EF1"/>
                </a:solidFill>
                <a:latin typeface="Microsoft YaHei" charset="-122"/>
                <a:ea typeface="Microsoft YaHei" charset="-122"/>
                <a:cs typeface="Microsoft YaHei" charset="-122"/>
              </a:rPr>
              <a:t>view</a:t>
            </a:r>
            <a:r>
              <a:rPr lang="zh-CN" altLang="en-US" sz="2400" dirty="0">
                <a:latin typeface="Microsoft YaHei" charset="-122"/>
                <a:ea typeface="Microsoft YaHei" charset="-122"/>
                <a:cs typeface="Microsoft YaHei" charset="-122"/>
              </a:rPr>
              <a:t>(-1, 14*14*128)</a:t>
            </a:r>
          </a:p>
        </p:txBody>
      </p:sp>
      <p:sp>
        <p:nvSpPr>
          <p:cNvPr id="43" name="标题 3"/>
          <p:cNvSpPr>
            <a:spLocks noGrp="1"/>
          </p:cNvSpPr>
          <p:nvPr>
            <p:ph type="title"/>
          </p:nvPr>
        </p:nvSpPr>
        <p:spPr>
          <a:xfrm>
            <a:off x="769809" y="177257"/>
            <a:ext cx="9753146" cy="674233"/>
          </a:xfrm>
        </p:spPr>
        <p:txBody>
          <a:bodyPr/>
          <a:lstStyle/>
          <a:p>
            <a:r>
              <a:rPr kumimoji="1" lang="en-US" altLang="zh-CN" dirty="0" smtClean="0"/>
              <a:t>CNN in </a:t>
            </a:r>
            <a:r>
              <a:rPr kumimoji="1" lang="en-US" altLang="zh-CN" dirty="0" err="1" smtClean="0"/>
              <a:t>PyTorch</a:t>
            </a:r>
            <a:endParaRPr kumimoji="1" lang="zh-CN" altLang="en-US" dirty="0"/>
          </a:p>
        </p:txBody>
      </p:sp>
      <p:sp>
        <p:nvSpPr>
          <p:cNvPr id="44" name="文字方塊 22"/>
          <p:cNvSpPr txBox="1"/>
          <p:nvPr/>
        </p:nvSpPr>
        <p:spPr>
          <a:xfrm>
            <a:off x="6546498" y="1406061"/>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 x 28 x 28</a:t>
            </a:r>
            <a:endParaRPr lang="zh-TW" altLang="en-US" sz="2400" dirty="0"/>
          </a:p>
        </p:txBody>
      </p:sp>
      <p:sp>
        <p:nvSpPr>
          <p:cNvPr id="48" name="文字方塊 23"/>
          <p:cNvSpPr txBox="1"/>
          <p:nvPr/>
        </p:nvSpPr>
        <p:spPr>
          <a:xfrm>
            <a:off x="6546498" y="2572960"/>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64 </a:t>
            </a:r>
            <a:r>
              <a:rPr lang="en-US" altLang="zh-TW" sz="2400" dirty="0"/>
              <a:t>x 26 x 26</a:t>
            </a:r>
            <a:endParaRPr lang="zh-TW" altLang="en-US" sz="2400" dirty="0"/>
          </a:p>
        </p:txBody>
      </p:sp>
      <p:sp>
        <p:nvSpPr>
          <p:cNvPr id="49" name="文字方塊 25"/>
          <p:cNvSpPr txBox="1"/>
          <p:nvPr/>
        </p:nvSpPr>
        <p:spPr>
          <a:xfrm>
            <a:off x="6254496" y="4668522"/>
            <a:ext cx="196699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128 </a:t>
            </a:r>
            <a:r>
              <a:rPr lang="en-US" altLang="zh-TW" sz="2400" dirty="0"/>
              <a:t>x </a:t>
            </a:r>
            <a:r>
              <a:rPr lang="en-US" altLang="zh-TW" sz="2400" dirty="0" smtClean="0"/>
              <a:t>24 </a:t>
            </a:r>
            <a:r>
              <a:rPr lang="en-US" altLang="zh-TW" sz="2400"/>
              <a:t>x </a:t>
            </a:r>
            <a:r>
              <a:rPr lang="en-US" altLang="zh-TW" sz="2400" smtClean="0"/>
              <a:t>24</a:t>
            </a:r>
            <a:endParaRPr lang="zh-TW" altLang="en-US" sz="2400" dirty="0"/>
          </a:p>
        </p:txBody>
      </p:sp>
      <p:sp>
        <p:nvSpPr>
          <p:cNvPr id="50" name="文字方塊 26"/>
          <p:cNvSpPr txBox="1"/>
          <p:nvPr/>
        </p:nvSpPr>
        <p:spPr>
          <a:xfrm>
            <a:off x="6254496" y="5698045"/>
            <a:ext cx="196699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128 </a:t>
            </a:r>
            <a:r>
              <a:rPr lang="en-US" altLang="zh-TW" sz="2400" dirty="0"/>
              <a:t>x </a:t>
            </a:r>
            <a:r>
              <a:rPr lang="en-US" altLang="zh-TW" sz="2400" dirty="0" smtClean="0"/>
              <a:t>14 </a:t>
            </a:r>
            <a:r>
              <a:rPr lang="en-US" altLang="zh-TW" sz="2400" dirty="0"/>
              <a:t>x </a:t>
            </a:r>
            <a:r>
              <a:rPr lang="en-US" altLang="zh-TW" sz="2400" dirty="0" smtClean="0"/>
              <a:t>14</a:t>
            </a:r>
            <a:endParaRPr lang="zh-TW" altLang="en-US" sz="2400" dirty="0"/>
          </a:p>
        </p:txBody>
      </p:sp>
      <mc:AlternateContent xmlns:mc="http://schemas.openxmlformats.org/markup-compatibility/2006" xmlns:a14="http://schemas.microsoft.com/office/drawing/2010/main">
        <mc:Choice Requires="a14">
          <p:sp>
            <p:nvSpPr>
              <p:cNvPr id="52" name="文字方塊 41"/>
              <p:cNvSpPr txBox="1"/>
              <p:nvPr/>
            </p:nvSpPr>
            <p:spPr>
              <a:xfrm>
                <a:off x="7714458" y="972749"/>
                <a:ext cx="4477542" cy="461665"/>
              </a:xfrm>
              <a:prstGeom prst="rect">
                <a:avLst/>
              </a:prstGeom>
              <a:noFill/>
            </p:spPr>
            <p:txBody>
              <a:bodyPr wrap="square" rtlCol="0">
                <a:spAutoFit/>
              </a:bodyPr>
              <a:lstStyle/>
              <a:p>
                <a:pPr algn="ctr"/>
                <a:r>
                  <a:rPr lang="en-US" altLang="zh-TW" sz="2400" dirty="0" smtClean="0"/>
                  <a:t>Input</a:t>
                </a:r>
                <a:r>
                  <a:rPr lang="zh-CN" altLang="en-US" sz="2400" dirty="0" smtClean="0"/>
                  <a:t>（</a:t>
                </a:r>
                <a:r>
                  <a:rPr lang="en-US" altLang="zh-CN" sz="2400" dirty="0" smtClean="0"/>
                  <a:t>3D</a:t>
                </a:r>
                <a:r>
                  <a:rPr lang="zh-CN" altLang="en-US" sz="2400" dirty="0" smtClean="0"/>
                  <a:t> </a:t>
                </a:r>
                <a:r>
                  <a:rPr lang="en-US" altLang="zh-CN" sz="2400" dirty="0" smtClean="0"/>
                  <a:t>tensor</a:t>
                </a:r>
                <a:r>
                  <a:rPr lang="zh-CN" altLang="en-US" sz="2400" dirty="0" smtClean="0"/>
                  <a:t>：</a:t>
                </a:r>
                <a14:m>
                  <m:oMath xmlns:m="http://schemas.openxmlformats.org/officeDocument/2006/math">
                    <m:r>
                      <a:rPr lang="en-US" altLang="zh-CN" sz="2400" b="0" i="1" smtClean="0">
                        <a:latin typeface="Cambria Math" charset="0"/>
                      </a:rPr>
                      <m:t>28</m:t>
                    </m:r>
                    <m:r>
                      <a:rPr lang="en-US" altLang="zh-CN" sz="2400" b="0" i="1" smtClean="0">
                        <a:latin typeface="Cambria Math" charset="0"/>
                        <a:ea typeface="Cambria Math" charset="0"/>
                        <a:cs typeface="Cambria Math" charset="0"/>
                      </a:rPr>
                      <m:t>×28×1</m:t>
                    </m:r>
                  </m:oMath>
                </a14:m>
                <a:r>
                  <a:rPr lang="zh-CN" altLang="en-US" sz="2400" dirty="0" smtClean="0"/>
                  <a:t>）</a:t>
                </a:r>
                <a:endParaRPr lang="zh-TW" altLang="en-US" sz="2400" dirty="0"/>
              </a:p>
            </p:txBody>
          </p:sp>
        </mc:Choice>
        <mc:Fallback xmlns="">
          <p:sp>
            <p:nvSpPr>
              <p:cNvPr id="52" name="文字方塊 41"/>
              <p:cNvSpPr txBox="1">
                <a:spLocks noRot="1" noChangeAspect="1" noMove="1" noResize="1" noEditPoints="1" noAdjustHandles="1" noChangeArrowheads="1" noChangeShapeType="1" noTextEdit="1"/>
              </p:cNvSpPr>
              <p:nvPr/>
            </p:nvSpPr>
            <p:spPr>
              <a:xfrm>
                <a:off x="7714458" y="972749"/>
                <a:ext cx="4477542" cy="461665"/>
              </a:xfrm>
              <a:prstGeom prst="rect">
                <a:avLst/>
              </a:prstGeom>
              <a:blipFill rotWithShape="0">
                <a:blip r:embed="rId3"/>
                <a:stretch>
                  <a:fillRect t="-16000" b="-32000"/>
                </a:stretch>
              </a:blipFill>
            </p:spPr>
            <p:txBody>
              <a:bodyPr/>
              <a:lstStyle/>
              <a:p>
                <a:r>
                  <a:rPr lang="zh-CN" altLang="en-US">
                    <a:noFill/>
                  </a:rPr>
                  <a:t> </a:t>
                </a:r>
              </a:p>
            </p:txBody>
          </p:sp>
        </mc:Fallback>
      </mc:AlternateContent>
      <p:sp>
        <p:nvSpPr>
          <p:cNvPr id="8" name="矩形 7"/>
          <p:cNvSpPr/>
          <p:nvPr/>
        </p:nvSpPr>
        <p:spPr>
          <a:xfrm>
            <a:off x="1978640" y="3804166"/>
            <a:ext cx="4045143" cy="1323439"/>
          </a:xfrm>
          <a:prstGeom prst="rect">
            <a:avLst/>
          </a:prstGeom>
          <a:solidFill>
            <a:schemeClr val="bg1"/>
          </a:solidFill>
        </p:spPr>
        <p:txBody>
          <a:bodyPr wrap="square">
            <a:spAutoFit/>
          </a:bodyPr>
          <a:lstStyle/>
          <a:p>
            <a:r>
              <a:rPr lang="zh-CN" altLang="en-US" sz="2000" dirty="0"/>
              <a:t>torch.nn.</a:t>
            </a:r>
            <a:r>
              <a:rPr lang="zh-CN" altLang="en-US" sz="2000" dirty="0">
                <a:solidFill>
                  <a:srgbClr val="1F1EF1"/>
                </a:solidFill>
              </a:rPr>
              <a:t>Linear</a:t>
            </a:r>
            <a:r>
              <a:rPr lang="zh-CN" altLang="en-US" sz="2000" dirty="0"/>
              <a:t>(14*14*128,1024),                                         torch.nn.</a:t>
            </a:r>
            <a:r>
              <a:rPr lang="zh-CN" altLang="en-US" sz="2000" dirty="0">
                <a:solidFill>
                  <a:srgbClr val="1F1EF1"/>
                </a:solidFill>
              </a:rPr>
              <a:t>ReLU</a:t>
            </a:r>
            <a:r>
              <a:rPr lang="zh-CN" altLang="en-US" sz="2000" dirty="0"/>
              <a:t>(),                                         torch.nn.Dropout(p=0.5),                                         torch.nn.Linear(1024, 10)</a:t>
            </a:r>
          </a:p>
        </p:txBody>
      </p:sp>
    </p:spTree>
    <p:extLst>
      <p:ext uri="{BB962C8B-B14F-4D97-AF65-F5344CB8AC3E}">
        <p14:creationId xmlns:p14="http://schemas.microsoft.com/office/powerpoint/2010/main" val="7200305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animBg="1"/>
      <p:bldP spid="39" grpId="0" animBg="1"/>
      <p:bldP spid="40" grpId="0" animBg="1"/>
      <p:bldP spid="47" grpId="0"/>
      <p:bldP spid="7"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滤波器</a:t>
            </a:r>
            <a:endParaRPr kumimoji="1" lang="zh-CN" altLang="en-US" dirty="0"/>
          </a:p>
        </p:txBody>
      </p:sp>
      <p:sp>
        <p:nvSpPr>
          <p:cNvPr id="3" name="内容占位符 2"/>
          <p:cNvSpPr>
            <a:spLocks noGrp="1"/>
          </p:cNvSpPr>
          <p:nvPr>
            <p:ph sz="quarter" idx="10"/>
          </p:nvPr>
        </p:nvSpPr>
        <p:spPr/>
        <p:txBody>
          <a:bodyPr/>
          <a:lstStyle/>
          <a:p>
            <a:r>
              <a:rPr lang="zh-CN" altLang="en-US" dirty="0"/>
              <a:t>检测某种特异性特征 </a:t>
            </a:r>
          </a:p>
          <a:p>
            <a:pPr lvl="1"/>
            <a:r>
              <a:rPr lang="zh-CN" altLang="en-US" dirty="0" smtClean="0"/>
              <a:t>不同</a:t>
            </a:r>
            <a:r>
              <a:rPr lang="zh-CN" altLang="en-US" dirty="0"/>
              <a:t>的权重组合，检测不同的特征 </a:t>
            </a:r>
          </a:p>
          <a:p>
            <a:endParaRPr lang="zh-CN" altLang="en-US" dirty="0"/>
          </a:p>
          <a:p>
            <a:endParaRPr kumimoji="1" lang="zh-CN" altLang="en-US" dirty="0"/>
          </a:p>
        </p:txBody>
      </p:sp>
      <p:graphicFrame>
        <p:nvGraphicFramePr>
          <p:cNvPr id="5" name="表格 4"/>
          <p:cNvGraphicFramePr>
            <a:graphicFrameLocks noGrp="1"/>
          </p:cNvGraphicFramePr>
          <p:nvPr>
            <p:extLst/>
          </p:nvPr>
        </p:nvGraphicFramePr>
        <p:xfrm>
          <a:off x="8229598" y="2081657"/>
          <a:ext cx="3584448" cy="3200400"/>
        </p:xfrm>
        <a:graphic>
          <a:graphicData uri="http://schemas.openxmlformats.org/drawingml/2006/table">
            <a:tbl>
              <a:tblPr firstRow="1" bandRow="1">
                <a:tableStyleId>{5940675A-B579-460E-94D1-54222C63F5DA}</a:tableStyleId>
              </a:tblPr>
              <a:tblGrid>
                <a:gridCol w="512064"/>
                <a:gridCol w="512064"/>
                <a:gridCol w="512064"/>
                <a:gridCol w="512064"/>
                <a:gridCol w="512064">
                  <a:extLst>
                    <a:ext uri="{9D8B030D-6E8A-4147-A177-3AD203B41FA5}">
                      <a16:colId xmlns="" xmlns:a16="http://schemas.microsoft.com/office/drawing/2014/main" val="20000"/>
                    </a:ext>
                  </a:extLst>
                </a:gridCol>
                <a:gridCol w="512064">
                  <a:extLst>
                    <a:ext uri="{9D8B030D-6E8A-4147-A177-3AD203B41FA5}">
                      <a16:colId xmlns="" xmlns:a16="http://schemas.microsoft.com/office/drawing/2014/main" val="20001"/>
                    </a:ext>
                  </a:extLst>
                </a:gridCol>
                <a:gridCol w="512064">
                  <a:extLst>
                    <a:ext uri="{9D8B030D-6E8A-4147-A177-3AD203B41FA5}">
                      <a16:colId xmlns="" xmlns:a16="http://schemas.microsoft.com/office/drawing/2014/main" val="20002"/>
                    </a:ext>
                  </a:extLst>
                </a:gridCol>
              </a:tblGrid>
              <a:tr h="457200">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 xmlns:a16="http://schemas.microsoft.com/office/drawing/2014/main" val="10000"/>
                  </a:ext>
                </a:extLst>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TW"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 xmlns:a16="http://schemas.microsoft.com/office/drawing/2014/main" val="10001"/>
                  </a:ext>
                </a:extLst>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extLst>
                  <a:ext uri="{0D108BD9-81ED-4DB2-BD59-A6C34878D82A}">
                    <a16:rowId xmlns="" xmlns:a16="http://schemas.microsoft.com/office/drawing/2014/main" val="10002"/>
                  </a:ext>
                </a:extLst>
              </a:tr>
            </a:tbl>
          </a:graphicData>
        </a:graphic>
      </p:graphicFrame>
      <p:sp>
        <p:nvSpPr>
          <p:cNvPr id="6" name="文字方塊 4"/>
          <p:cNvSpPr txBox="1"/>
          <p:nvPr/>
        </p:nvSpPr>
        <p:spPr>
          <a:xfrm>
            <a:off x="9035677" y="1570816"/>
            <a:ext cx="2347025" cy="461665"/>
          </a:xfrm>
          <a:prstGeom prst="rect">
            <a:avLst/>
          </a:prstGeom>
          <a:noFill/>
        </p:spPr>
        <p:txBody>
          <a:bodyPr wrap="square" rtlCol="0">
            <a:spAutoFit/>
          </a:bodyPr>
          <a:lstStyle/>
          <a:p>
            <a:pPr algn="ctr"/>
            <a:r>
              <a:rPr lang="en-US" altLang="zh-CN" sz="2400" dirty="0" smtClean="0">
                <a:solidFill>
                  <a:srgbClr val="09405E"/>
                </a:solidFill>
                <a:latin typeface="微软雅黑" panose="020B0503020204020204" pitchFamily="34" charset="-122"/>
                <a:ea typeface="微软雅黑" panose="020B0503020204020204" pitchFamily="34" charset="-122"/>
              </a:rPr>
              <a:t>7</a:t>
            </a:r>
            <a:r>
              <a:rPr lang="en-US" altLang="zh-TW" sz="2400" dirty="0" smtClean="0">
                <a:solidFill>
                  <a:srgbClr val="09405E"/>
                </a:solidFill>
                <a:latin typeface="微软雅黑" panose="020B0503020204020204" pitchFamily="34" charset="-122"/>
                <a:ea typeface="微软雅黑" panose="020B0503020204020204" pitchFamily="34" charset="-122"/>
              </a:rPr>
              <a:t> </a:t>
            </a:r>
            <a:r>
              <a:rPr lang="en-US" altLang="zh-TW" sz="2400" dirty="0">
                <a:solidFill>
                  <a:srgbClr val="09405E"/>
                </a:solidFill>
                <a:latin typeface="微软雅黑" panose="020B0503020204020204" pitchFamily="34" charset="-122"/>
                <a:ea typeface="微软雅黑" panose="020B0503020204020204" pitchFamily="34" charset="-122"/>
              </a:rPr>
              <a:t>x </a:t>
            </a:r>
            <a:r>
              <a:rPr lang="en-US" altLang="zh-CN" sz="2400" dirty="0" smtClean="0">
                <a:solidFill>
                  <a:srgbClr val="09405E"/>
                </a:solidFill>
                <a:latin typeface="微软雅黑" panose="020B0503020204020204" pitchFamily="34" charset="-122"/>
                <a:ea typeface="微软雅黑" panose="020B0503020204020204" pitchFamily="34" charset="-122"/>
              </a:rPr>
              <a:t>7</a:t>
            </a:r>
            <a:r>
              <a:rPr lang="en-US" altLang="zh-TW" sz="2400" dirty="0" smtClean="0">
                <a:solidFill>
                  <a:srgbClr val="09405E"/>
                </a:solidFill>
                <a:latin typeface="微软雅黑" panose="020B0503020204020204" pitchFamily="34" charset="-122"/>
                <a:ea typeface="微软雅黑" panose="020B0503020204020204" pitchFamily="34" charset="-122"/>
              </a:rPr>
              <a:t> </a:t>
            </a:r>
            <a:r>
              <a:rPr lang="zh-CN" altLang="en-US" sz="2400" dirty="0">
                <a:solidFill>
                  <a:srgbClr val="09405E"/>
                </a:solidFill>
                <a:latin typeface="微软雅黑" panose="020B0503020204020204" pitchFamily="34" charset="-122"/>
                <a:ea typeface="微软雅黑" panose="020B0503020204020204" pitchFamily="34" charset="-122"/>
              </a:rPr>
              <a:t>卷积</a:t>
            </a:r>
            <a:r>
              <a:rPr lang="zh-CN" altLang="en-US" sz="2400" dirty="0" smtClean="0">
                <a:solidFill>
                  <a:srgbClr val="09405E"/>
                </a:solidFill>
                <a:latin typeface="微软雅黑" panose="020B0503020204020204" pitchFamily="34" charset="-122"/>
                <a:ea typeface="微软雅黑" panose="020B0503020204020204" pitchFamily="34" charset="-122"/>
              </a:rPr>
              <a:t>核</a:t>
            </a:r>
            <a:r>
              <a:rPr lang="en-US" altLang="zh-CN" sz="2400" dirty="0" smtClean="0">
                <a:solidFill>
                  <a:srgbClr val="09405E"/>
                </a:solidFill>
                <a:latin typeface="微软雅黑" panose="020B0503020204020204" pitchFamily="34" charset="-122"/>
                <a:ea typeface="微软雅黑" panose="020B0503020204020204" pitchFamily="34" charset="-122"/>
              </a:rPr>
              <a:t>1</a:t>
            </a:r>
            <a:endParaRPr lang="zh-TW" altLang="en-US" sz="2400" dirty="0">
              <a:solidFill>
                <a:srgbClr val="09405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931722" y="2200782"/>
            <a:ext cx="6717467" cy="3066161"/>
          </a:xfrm>
          <a:prstGeom prst="rect">
            <a:avLst/>
          </a:prstGeom>
        </p:spPr>
      </p:pic>
      <p:sp>
        <p:nvSpPr>
          <p:cNvPr id="8" name="矩形 7"/>
          <p:cNvSpPr/>
          <p:nvPr/>
        </p:nvSpPr>
        <p:spPr>
          <a:xfrm>
            <a:off x="8229598" y="5523435"/>
            <a:ext cx="3584448" cy="830997"/>
          </a:xfrm>
          <a:prstGeom prst="rect">
            <a:avLst/>
          </a:prstGeom>
        </p:spPr>
        <p:txBody>
          <a:bodyPr wrap="square">
            <a:spAutoFit/>
          </a:bodyPr>
          <a:lstStyle/>
          <a:p>
            <a:r>
              <a:rPr lang="zh-CN" altLang="en-US" sz="2400" dirty="0" smtClean="0">
                <a:latin typeface="Microsoft YaHei" charset="-122"/>
                <a:ea typeface="Microsoft YaHei" charset="-122"/>
                <a:cs typeface="Microsoft YaHei" charset="-122"/>
              </a:rPr>
              <a:t>卷积</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加权</a:t>
            </a:r>
            <a:r>
              <a:rPr lang="zh-CN" altLang="en-US" sz="2400" dirty="0">
                <a:latin typeface="Microsoft YaHei" charset="-122"/>
                <a:ea typeface="Microsoft YaHei" charset="-122"/>
                <a:cs typeface="Microsoft YaHei" charset="-122"/>
              </a:rPr>
              <a:t>求和</a:t>
            </a:r>
            <a:r>
              <a:rPr lang="en-US" altLang="zh-CN" sz="2400" dirty="0">
                <a:latin typeface="Microsoft YaHei" charset="-122"/>
                <a:ea typeface="Microsoft YaHei" charset="-122"/>
                <a:cs typeface="Microsoft YaHei" charset="-122"/>
              </a:rPr>
              <a:t>=416</a:t>
            </a:r>
            <a:br>
              <a:rPr lang="en-US" altLang="zh-CN" sz="2400" dirty="0">
                <a:latin typeface="Microsoft YaHei" charset="-122"/>
                <a:ea typeface="Microsoft YaHei" charset="-122"/>
                <a:cs typeface="Microsoft YaHei" charset="-122"/>
              </a:rPr>
            </a:br>
            <a:endParaRPr lang="zh-CN" altLang="en-US" sz="24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5395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滤波器</a:t>
            </a:r>
            <a:endParaRPr kumimoji="1" lang="zh-CN" altLang="en-US" dirty="0"/>
          </a:p>
        </p:txBody>
      </p:sp>
      <p:sp>
        <p:nvSpPr>
          <p:cNvPr id="3" name="内容占位符 2"/>
          <p:cNvSpPr>
            <a:spLocks noGrp="1"/>
          </p:cNvSpPr>
          <p:nvPr>
            <p:ph sz="quarter" idx="10"/>
          </p:nvPr>
        </p:nvSpPr>
        <p:spPr/>
        <p:txBody>
          <a:bodyPr/>
          <a:lstStyle/>
          <a:p>
            <a:r>
              <a:rPr lang="zh-CN" altLang="en-US" dirty="0"/>
              <a:t>检测某种特异性特征 </a:t>
            </a:r>
          </a:p>
          <a:p>
            <a:pPr lvl="1"/>
            <a:r>
              <a:rPr lang="zh-CN" altLang="en-US" dirty="0" smtClean="0"/>
              <a:t> 不同</a:t>
            </a:r>
            <a:r>
              <a:rPr lang="zh-CN" altLang="en-US" dirty="0"/>
              <a:t>的权重组合，检测不同的特征 </a:t>
            </a:r>
          </a:p>
          <a:p>
            <a:endParaRPr lang="zh-CN" altLang="en-US" dirty="0"/>
          </a:p>
          <a:p>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097656109"/>
              </p:ext>
            </p:extLst>
          </p:nvPr>
        </p:nvGraphicFramePr>
        <p:xfrm>
          <a:off x="8229598" y="2081657"/>
          <a:ext cx="3584448" cy="3200400"/>
        </p:xfrm>
        <a:graphic>
          <a:graphicData uri="http://schemas.openxmlformats.org/drawingml/2006/table">
            <a:tbl>
              <a:tblPr firstRow="1" bandRow="1">
                <a:tableStyleId>{5940675A-B579-460E-94D1-54222C63F5DA}</a:tableStyleId>
              </a:tblPr>
              <a:tblGrid>
                <a:gridCol w="512064"/>
                <a:gridCol w="512064"/>
                <a:gridCol w="512064"/>
                <a:gridCol w="512064"/>
                <a:gridCol w="512064">
                  <a:extLst>
                    <a:ext uri="{9D8B030D-6E8A-4147-A177-3AD203B41FA5}">
                      <a16:colId xmlns="" xmlns:a16="http://schemas.microsoft.com/office/drawing/2014/main" val="20000"/>
                    </a:ext>
                  </a:extLst>
                </a:gridCol>
                <a:gridCol w="512064">
                  <a:extLst>
                    <a:ext uri="{9D8B030D-6E8A-4147-A177-3AD203B41FA5}">
                      <a16:colId xmlns="" xmlns:a16="http://schemas.microsoft.com/office/drawing/2014/main" val="20001"/>
                    </a:ext>
                  </a:extLst>
                </a:gridCol>
                <a:gridCol w="512064">
                  <a:extLst>
                    <a:ext uri="{9D8B030D-6E8A-4147-A177-3AD203B41FA5}">
                      <a16:colId xmlns="" xmlns:a16="http://schemas.microsoft.com/office/drawing/2014/main" val="20002"/>
                    </a:ext>
                  </a:extLst>
                </a:gridCol>
              </a:tblGrid>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extLst>
                  <a:ext uri="{0D108BD9-81ED-4DB2-BD59-A6C34878D82A}">
                    <a16:rowId xmlns="" xmlns:a16="http://schemas.microsoft.com/office/drawing/2014/main" val="10000"/>
                  </a:ext>
                </a:extLst>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r>
              <a:tr h="457200">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 xmlns:a16="http://schemas.microsoft.com/office/drawing/2014/main" val="10001"/>
                  </a:ext>
                </a:extLst>
              </a:tr>
              <a:tr h="457200">
                <a:tc>
                  <a:txBody>
                    <a:bodyPr/>
                    <a:lstStyle/>
                    <a:p>
                      <a:pPr algn="ctr"/>
                      <a:r>
                        <a:rPr lang="en-US" altLang="zh-CN" sz="2400" dirty="0" smtClean="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smtClean="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 xmlns:a16="http://schemas.microsoft.com/office/drawing/2014/main" val="10002"/>
                  </a:ext>
                </a:extLst>
              </a:tr>
            </a:tbl>
          </a:graphicData>
        </a:graphic>
      </p:graphicFrame>
      <p:sp>
        <p:nvSpPr>
          <p:cNvPr id="6" name="文字方塊 4"/>
          <p:cNvSpPr txBox="1"/>
          <p:nvPr/>
        </p:nvSpPr>
        <p:spPr>
          <a:xfrm>
            <a:off x="9035677" y="1570816"/>
            <a:ext cx="2347025" cy="461665"/>
          </a:xfrm>
          <a:prstGeom prst="rect">
            <a:avLst/>
          </a:prstGeom>
          <a:noFill/>
        </p:spPr>
        <p:txBody>
          <a:bodyPr wrap="square" rtlCol="0">
            <a:spAutoFit/>
          </a:bodyPr>
          <a:lstStyle/>
          <a:p>
            <a:pPr algn="ctr"/>
            <a:r>
              <a:rPr lang="en-US" altLang="zh-CN" sz="2400" dirty="0" smtClean="0">
                <a:solidFill>
                  <a:srgbClr val="09405E"/>
                </a:solidFill>
                <a:latin typeface="微软雅黑" panose="020B0503020204020204" pitchFamily="34" charset="-122"/>
                <a:ea typeface="微软雅黑" panose="020B0503020204020204" pitchFamily="34" charset="-122"/>
              </a:rPr>
              <a:t>7</a:t>
            </a:r>
            <a:r>
              <a:rPr lang="en-US" altLang="zh-TW" sz="2400" dirty="0" smtClean="0">
                <a:solidFill>
                  <a:srgbClr val="09405E"/>
                </a:solidFill>
                <a:latin typeface="微软雅黑" panose="020B0503020204020204" pitchFamily="34" charset="-122"/>
                <a:ea typeface="微软雅黑" panose="020B0503020204020204" pitchFamily="34" charset="-122"/>
              </a:rPr>
              <a:t> </a:t>
            </a:r>
            <a:r>
              <a:rPr lang="en-US" altLang="zh-TW" sz="2400" dirty="0">
                <a:solidFill>
                  <a:srgbClr val="09405E"/>
                </a:solidFill>
                <a:latin typeface="微软雅黑" panose="020B0503020204020204" pitchFamily="34" charset="-122"/>
                <a:ea typeface="微软雅黑" panose="020B0503020204020204" pitchFamily="34" charset="-122"/>
              </a:rPr>
              <a:t>x </a:t>
            </a:r>
            <a:r>
              <a:rPr lang="en-US" altLang="zh-CN" sz="2400" dirty="0" smtClean="0">
                <a:solidFill>
                  <a:srgbClr val="09405E"/>
                </a:solidFill>
                <a:latin typeface="微软雅黑" panose="020B0503020204020204" pitchFamily="34" charset="-122"/>
                <a:ea typeface="微软雅黑" panose="020B0503020204020204" pitchFamily="34" charset="-122"/>
              </a:rPr>
              <a:t>7</a:t>
            </a:r>
            <a:r>
              <a:rPr lang="en-US" altLang="zh-TW" sz="2400" dirty="0" smtClean="0">
                <a:solidFill>
                  <a:srgbClr val="09405E"/>
                </a:solidFill>
                <a:latin typeface="微软雅黑" panose="020B0503020204020204" pitchFamily="34" charset="-122"/>
                <a:ea typeface="微软雅黑" panose="020B0503020204020204" pitchFamily="34" charset="-122"/>
              </a:rPr>
              <a:t> </a:t>
            </a:r>
            <a:r>
              <a:rPr lang="zh-CN" altLang="en-US" sz="2400" dirty="0">
                <a:solidFill>
                  <a:srgbClr val="09405E"/>
                </a:solidFill>
                <a:latin typeface="微软雅黑" panose="020B0503020204020204" pitchFamily="34" charset="-122"/>
                <a:ea typeface="微软雅黑" panose="020B0503020204020204" pitchFamily="34" charset="-122"/>
              </a:rPr>
              <a:t>卷积</a:t>
            </a:r>
            <a:r>
              <a:rPr lang="zh-CN" altLang="en-US" sz="2400" dirty="0" smtClean="0">
                <a:solidFill>
                  <a:srgbClr val="09405E"/>
                </a:solidFill>
                <a:latin typeface="微软雅黑" panose="020B0503020204020204" pitchFamily="34" charset="-122"/>
                <a:ea typeface="微软雅黑" panose="020B0503020204020204" pitchFamily="34" charset="-122"/>
              </a:rPr>
              <a:t>核</a:t>
            </a:r>
            <a:r>
              <a:rPr lang="en-US" altLang="zh-CN" sz="2400" dirty="0" smtClean="0">
                <a:solidFill>
                  <a:srgbClr val="09405E"/>
                </a:solidFill>
                <a:latin typeface="微软雅黑" panose="020B0503020204020204" pitchFamily="34" charset="-122"/>
                <a:ea typeface="微软雅黑" panose="020B0503020204020204" pitchFamily="34" charset="-122"/>
              </a:rPr>
              <a:t>2</a:t>
            </a:r>
            <a:endParaRPr lang="zh-TW" altLang="en-US" sz="2400" dirty="0">
              <a:solidFill>
                <a:srgbClr val="09405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931722" y="2200782"/>
            <a:ext cx="6717467" cy="3066161"/>
          </a:xfrm>
          <a:prstGeom prst="rect">
            <a:avLst/>
          </a:prstGeom>
        </p:spPr>
      </p:pic>
      <p:sp>
        <p:nvSpPr>
          <p:cNvPr id="8" name="矩形 7"/>
          <p:cNvSpPr/>
          <p:nvPr/>
        </p:nvSpPr>
        <p:spPr>
          <a:xfrm>
            <a:off x="8229598" y="5418047"/>
            <a:ext cx="3584448" cy="830997"/>
          </a:xfrm>
          <a:prstGeom prst="rect">
            <a:avLst/>
          </a:prstGeom>
        </p:spPr>
        <p:txBody>
          <a:bodyPr wrap="square">
            <a:spAutoFit/>
          </a:bodyPr>
          <a:lstStyle/>
          <a:p>
            <a:r>
              <a:rPr lang="zh-CN" altLang="en-US" sz="2400" dirty="0" smtClean="0">
                <a:latin typeface="Microsoft YaHei" charset="-122"/>
                <a:ea typeface="Microsoft YaHei" charset="-122"/>
                <a:cs typeface="Microsoft YaHei" charset="-122"/>
              </a:rPr>
              <a:t>卷积</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加权</a:t>
            </a:r>
            <a:r>
              <a:rPr lang="zh-CN" altLang="en-US" sz="2400" dirty="0">
                <a:latin typeface="Microsoft YaHei" charset="-122"/>
                <a:ea typeface="Microsoft YaHei" charset="-122"/>
                <a:cs typeface="Microsoft YaHei" charset="-122"/>
              </a:rPr>
              <a:t>求和</a:t>
            </a:r>
            <a:r>
              <a:rPr lang="en-US" altLang="zh-CN" sz="2400" dirty="0" smtClean="0">
                <a:latin typeface="Microsoft YaHei" charset="-122"/>
                <a:ea typeface="Microsoft YaHei" charset="-122"/>
                <a:cs typeface="Microsoft YaHei" charset="-122"/>
              </a:rPr>
              <a:t>=1110</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endParaRPr lang="zh-CN" altLang="en-US" sz="2400" dirty="0">
              <a:effectLst/>
              <a:latin typeface="Microsoft YaHei" charset="-122"/>
              <a:ea typeface="Microsoft YaHei" charset="-122"/>
              <a:cs typeface="Microsoft YaHei" charset="-122"/>
            </a:endParaRPr>
          </a:p>
        </p:txBody>
      </p:sp>
      <p:sp>
        <p:nvSpPr>
          <p:cNvPr id="9" name="文本框 8"/>
          <p:cNvSpPr txBox="1"/>
          <p:nvPr/>
        </p:nvSpPr>
        <p:spPr>
          <a:xfrm>
            <a:off x="931722" y="6058352"/>
            <a:ext cx="6035627" cy="523220"/>
          </a:xfrm>
          <a:prstGeom prst="rect">
            <a:avLst/>
          </a:prstGeom>
          <a:noFill/>
        </p:spPr>
        <p:txBody>
          <a:bodyPr wrap="none" rtlCol="0">
            <a:spAutoFit/>
          </a:bodyPr>
          <a:lstStyle/>
          <a:p>
            <a:r>
              <a:rPr kumimoji="1" lang="en-US" altLang="zh-CN" sz="2800" dirty="0" smtClean="0">
                <a:solidFill>
                  <a:srgbClr val="C00000"/>
                </a:solidFill>
                <a:latin typeface="Microsoft YaHei" charset="-122"/>
                <a:ea typeface="Microsoft YaHei" charset="-122"/>
                <a:cs typeface="Microsoft YaHei" charset="-122"/>
              </a:rPr>
              <a:t>CNN</a:t>
            </a:r>
            <a:r>
              <a:rPr kumimoji="1" lang="zh-CN" altLang="en-US" sz="2800" dirty="0" smtClean="0">
                <a:solidFill>
                  <a:srgbClr val="C00000"/>
                </a:solidFill>
                <a:latin typeface="Microsoft YaHei" charset="-122"/>
                <a:ea typeface="Microsoft YaHei" charset="-122"/>
                <a:cs typeface="Microsoft YaHei" charset="-122"/>
              </a:rPr>
              <a:t>：学习对特定任务有用的</a:t>
            </a:r>
            <a:r>
              <a:rPr kumimoji="1" lang="zh-CN" altLang="en-US" sz="2800" dirty="0">
                <a:solidFill>
                  <a:srgbClr val="C00000"/>
                </a:solidFill>
                <a:latin typeface="Microsoft YaHei" charset="-122"/>
                <a:ea typeface="Microsoft YaHei" charset="-122"/>
                <a:cs typeface="Microsoft YaHei" charset="-122"/>
              </a:rPr>
              <a:t>卷积核</a:t>
            </a:r>
          </a:p>
        </p:txBody>
      </p:sp>
    </p:spTree>
    <p:extLst>
      <p:ext uri="{BB962C8B-B14F-4D97-AF65-F5344CB8AC3E}">
        <p14:creationId xmlns:p14="http://schemas.microsoft.com/office/powerpoint/2010/main" val="125579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http://lgs.tw/img/xp1.png.pagespeed.ic.NzL0vritb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503520" y="1531580"/>
            <a:ext cx="2566207" cy="2765802"/>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smtClean="0"/>
              <a:t>更多应用：</a:t>
            </a:r>
            <a:r>
              <a:rPr lang="en-US" altLang="zh-TW" dirty="0" smtClean="0"/>
              <a:t>Playing </a:t>
            </a:r>
            <a:r>
              <a:rPr lang="en-US" altLang="zh-TW" dirty="0"/>
              <a:t>Go</a:t>
            </a:r>
            <a:endParaRPr lang="zh-TW" altLang="en-US" dirty="0"/>
          </a:p>
        </p:txBody>
      </p:sp>
      <p:sp>
        <p:nvSpPr>
          <p:cNvPr id="6" name="矩形 5"/>
          <p:cNvSpPr/>
          <p:nvPr/>
        </p:nvSpPr>
        <p:spPr>
          <a:xfrm>
            <a:off x="5590708" y="2256595"/>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Network</a:t>
            </a:r>
            <a:endParaRPr lang="zh-TW" altLang="en-US" sz="2800" dirty="0"/>
          </a:p>
        </p:txBody>
      </p:sp>
      <p:sp>
        <p:nvSpPr>
          <p:cNvPr id="7" name="向右箭號 6"/>
          <p:cNvSpPr/>
          <p:nvPr/>
        </p:nvSpPr>
        <p:spPr>
          <a:xfrm>
            <a:off x="5048349"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向右箭號 7"/>
          <p:cNvSpPr/>
          <p:nvPr/>
        </p:nvSpPr>
        <p:spPr>
          <a:xfrm>
            <a:off x="7480295"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1" name="群組 10"/>
          <p:cNvGrpSpPr/>
          <p:nvPr/>
        </p:nvGrpSpPr>
        <p:grpSpPr>
          <a:xfrm>
            <a:off x="8016259" y="2449293"/>
            <a:ext cx="2814488" cy="1234764"/>
            <a:chOff x="6737868" y="2183226"/>
            <a:chExt cx="1753784" cy="1234764"/>
          </a:xfrm>
        </p:grpSpPr>
        <p:sp>
          <p:nvSpPr>
            <p:cNvPr id="9" name="文字方塊 8"/>
            <p:cNvSpPr txBox="1"/>
            <p:nvPr/>
          </p:nvSpPr>
          <p:spPr>
            <a:xfrm>
              <a:off x="6824398" y="2586993"/>
              <a:ext cx="1667253" cy="830997"/>
            </a:xfrm>
            <a:prstGeom prst="rect">
              <a:avLst/>
            </a:prstGeom>
            <a:noFill/>
          </p:spPr>
          <p:txBody>
            <a:bodyPr wrap="square" rtlCol="0">
              <a:spAutoFit/>
            </a:bodyPr>
            <a:lstStyle/>
            <a:p>
              <a:r>
                <a:rPr lang="en-US" altLang="zh-TW" sz="2400" dirty="0">
                  <a:latin typeface="Microsoft YaHei" charset="-122"/>
                  <a:ea typeface="Microsoft YaHei" charset="-122"/>
                  <a:cs typeface="Microsoft YaHei" charset="-122"/>
                </a:rPr>
                <a:t>(19 x </a:t>
              </a:r>
              <a:r>
                <a:rPr lang="en-US" altLang="zh-TW" sz="2400" dirty="0" smtClean="0">
                  <a:latin typeface="Microsoft YaHei" charset="-122"/>
                  <a:ea typeface="Microsoft YaHei" charset="-122"/>
                  <a:cs typeface="Microsoft YaHei" charset="-122"/>
                </a:rPr>
                <a:t>19</a:t>
              </a:r>
              <a:r>
                <a:rPr lang="zh-CN" altLang="en-US" sz="2400" dirty="0" smtClean="0">
                  <a:latin typeface="Microsoft YaHei" charset="-122"/>
                  <a:ea typeface="Microsoft YaHei" charset="-122"/>
                  <a:cs typeface="Microsoft YaHei" charset="-122"/>
                </a:rPr>
                <a:t>个</a:t>
              </a:r>
              <a:r>
                <a:rPr lang="en-US" altLang="zh-TW"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位置</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10" name="文字方塊 9"/>
            <p:cNvSpPr txBox="1"/>
            <p:nvPr/>
          </p:nvSpPr>
          <p:spPr>
            <a:xfrm>
              <a:off x="6737868" y="2183226"/>
              <a:ext cx="1753784"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下一次移动</a:t>
              </a:r>
              <a:endParaRPr lang="zh-TW" altLang="en-US" sz="2400" dirty="0">
                <a:latin typeface="Microsoft YaHei" charset="-122"/>
                <a:ea typeface="Microsoft YaHei" charset="-122"/>
                <a:cs typeface="Microsoft YaHei" charset="-122"/>
              </a:endParaRPr>
            </a:p>
          </p:txBody>
        </p:sp>
      </p:grpSp>
      <p:sp>
        <p:nvSpPr>
          <p:cNvPr id="13" name="文字方塊 12"/>
          <p:cNvSpPr txBox="1"/>
          <p:nvPr/>
        </p:nvSpPr>
        <p:spPr>
          <a:xfrm>
            <a:off x="2604077" y="4179099"/>
            <a:ext cx="2715529" cy="461665"/>
          </a:xfrm>
          <a:prstGeom prst="rect">
            <a:avLst/>
          </a:prstGeom>
          <a:noFill/>
        </p:spPr>
        <p:txBody>
          <a:bodyPr wrap="square" rtlCol="0">
            <a:spAutoFit/>
          </a:bodyPr>
          <a:lstStyle/>
          <a:p>
            <a:pPr algn="ctr"/>
            <a:r>
              <a:rPr lang="en-US" altLang="zh-TW" sz="2400" smtClean="0">
                <a:latin typeface="Microsoft YaHei" charset="-122"/>
                <a:ea typeface="Microsoft YaHei" charset="-122"/>
                <a:cs typeface="Microsoft YaHei" charset="-122"/>
              </a:rPr>
              <a:t>19 </a:t>
            </a:r>
            <a:r>
              <a:rPr lang="en-US" altLang="zh-TW" sz="2400" dirty="0">
                <a:latin typeface="Microsoft YaHei" charset="-122"/>
                <a:ea typeface="Microsoft YaHei" charset="-122"/>
                <a:cs typeface="Microsoft YaHei" charset="-122"/>
              </a:rPr>
              <a:t>x 19 </a:t>
            </a:r>
            <a:r>
              <a:rPr lang="zh-CN" altLang="en-US" sz="2400" dirty="0">
                <a:latin typeface="Microsoft YaHei" charset="-122"/>
                <a:ea typeface="Microsoft YaHei" charset="-122"/>
                <a:cs typeface="Microsoft YaHei" charset="-122"/>
              </a:rPr>
              <a:t>的向量</a:t>
            </a:r>
            <a:endParaRPr lang="zh-TW" altLang="en-US" sz="2400" dirty="0"/>
          </a:p>
        </p:txBody>
      </p:sp>
      <p:sp>
        <p:nvSpPr>
          <p:cNvPr id="14" name="文字方塊 13"/>
          <p:cNvSpPr txBox="1"/>
          <p:nvPr/>
        </p:nvSpPr>
        <p:spPr>
          <a:xfrm>
            <a:off x="3054308" y="4978100"/>
            <a:ext cx="1723406"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黑</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sp>
        <p:nvSpPr>
          <p:cNvPr id="15" name="文字方塊 14"/>
          <p:cNvSpPr txBox="1"/>
          <p:nvPr/>
        </p:nvSpPr>
        <p:spPr>
          <a:xfrm>
            <a:off x="3054308" y="5427265"/>
            <a:ext cx="1723406"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白</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sp>
        <p:nvSpPr>
          <p:cNvPr id="16" name="文字方塊 15"/>
          <p:cNvSpPr txBox="1"/>
          <p:nvPr/>
        </p:nvSpPr>
        <p:spPr>
          <a:xfrm>
            <a:off x="3054308" y="5876430"/>
            <a:ext cx="1723406"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空</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0</a:t>
            </a:r>
            <a:endParaRPr lang="zh-TW" altLang="en-US" sz="2400" dirty="0">
              <a:latin typeface="Microsoft YaHei" charset="-122"/>
              <a:ea typeface="Microsoft YaHei" charset="-122"/>
              <a:cs typeface="Microsoft YaHei" charset="-122"/>
            </a:endParaRPr>
          </a:p>
        </p:txBody>
      </p:sp>
      <p:sp>
        <p:nvSpPr>
          <p:cNvPr id="20" name="文字方塊 19"/>
          <p:cNvSpPr txBox="1"/>
          <p:nvPr/>
        </p:nvSpPr>
        <p:spPr>
          <a:xfrm>
            <a:off x="2861072" y="4203017"/>
            <a:ext cx="220153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latin typeface="Microsoft YaHei" charset="-122"/>
                <a:ea typeface="Microsoft YaHei" charset="-122"/>
                <a:cs typeface="Microsoft YaHei" charset="-122"/>
              </a:rPr>
              <a:t>19 x 19 </a:t>
            </a:r>
            <a:r>
              <a:rPr lang="zh-CN" altLang="en-US" sz="2400" dirty="0" smtClean="0">
                <a:latin typeface="Microsoft YaHei" charset="-122"/>
                <a:ea typeface="Microsoft YaHei" charset="-122"/>
                <a:cs typeface="Microsoft YaHei" charset="-122"/>
              </a:rPr>
              <a:t>矩阵</a:t>
            </a:r>
            <a:endParaRPr lang="en-US" altLang="zh-CN" sz="2400" dirty="0" smtClean="0">
              <a:latin typeface="Microsoft YaHei" charset="-122"/>
              <a:ea typeface="Microsoft YaHei" charset="-122"/>
              <a:cs typeface="Microsoft YaHei" charset="-122"/>
            </a:endParaRPr>
          </a:p>
          <a:p>
            <a:pPr algn="ctr"/>
            <a:r>
              <a:rPr lang="en-US" altLang="zh-TW"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图像</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4" name="文本框 3"/>
          <p:cNvSpPr txBox="1"/>
          <p:nvPr/>
        </p:nvSpPr>
        <p:spPr>
          <a:xfrm>
            <a:off x="6327648" y="4775700"/>
            <a:ext cx="4134465" cy="523220"/>
          </a:xfrm>
          <a:prstGeom prst="rect">
            <a:avLst/>
          </a:prstGeom>
          <a:noFill/>
        </p:spPr>
        <p:txBody>
          <a:bodyPr wrap="none" rtlCol="0">
            <a:spAutoFit/>
          </a:bodyPr>
          <a:lstStyle/>
          <a:p>
            <a:r>
              <a:rPr kumimoji="1" lang="zh-CN" altLang="en-US" sz="2800" dirty="0" smtClean="0">
                <a:latin typeface="Microsoft YaHei" charset="-122"/>
                <a:ea typeface="Microsoft YaHei" charset="-122"/>
                <a:cs typeface="Microsoft YaHei" charset="-122"/>
              </a:rPr>
              <a:t>可以采用全连接神经网络</a:t>
            </a:r>
            <a:endParaRPr kumimoji="1" lang="zh-CN" altLang="en-US" sz="2800" dirty="0">
              <a:latin typeface="Microsoft YaHei" charset="-122"/>
              <a:ea typeface="Microsoft YaHei" charset="-122"/>
              <a:cs typeface="Microsoft YaHei" charset="-122"/>
            </a:endParaRPr>
          </a:p>
        </p:txBody>
      </p:sp>
      <p:sp>
        <p:nvSpPr>
          <p:cNvPr id="23" name="文字方塊 19"/>
          <p:cNvSpPr txBox="1"/>
          <p:nvPr/>
        </p:nvSpPr>
        <p:spPr>
          <a:xfrm>
            <a:off x="6385472" y="5554037"/>
            <a:ext cx="389238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spcBef>
                <a:spcPts val="1200"/>
              </a:spcBef>
              <a:spcAft>
                <a:spcPts val="1200"/>
              </a:spcAft>
            </a:pPr>
            <a:r>
              <a:rPr kumimoji="1" lang="zh-CN" altLang="en-US" sz="2400" dirty="0" smtClean="0">
                <a:latin typeface="Microsoft YaHei" charset="-122"/>
                <a:ea typeface="Microsoft YaHei" charset="-122"/>
                <a:cs typeface="Microsoft YaHei" charset="-122"/>
              </a:rPr>
              <a:t>但</a:t>
            </a:r>
            <a:r>
              <a:rPr kumimoji="1" lang="en-US" altLang="zh-CN" sz="2400" dirty="0" smtClean="0">
                <a:latin typeface="Microsoft YaHei" charset="-122"/>
                <a:ea typeface="Microsoft YaHei" charset="-122"/>
                <a:cs typeface="Microsoft YaHei" charset="-122"/>
              </a:rPr>
              <a:t>CNN</a:t>
            </a:r>
            <a:r>
              <a:rPr kumimoji="1" lang="zh-CN" altLang="en-US" sz="2400" dirty="0" smtClean="0">
                <a:latin typeface="Microsoft YaHei" charset="-122"/>
                <a:ea typeface="Microsoft YaHei" charset="-122"/>
                <a:cs typeface="Microsoft YaHei" charset="-122"/>
              </a:rPr>
              <a:t>性能更好</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017375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P spid="15" grpId="0"/>
      <p:bldP spid="16" grpId="0"/>
      <p:bldP spid="20" grpId="0" animBg="1"/>
      <p:bldP spid="4" grpId="0"/>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有些模式比整幅图像小的多</a:t>
            </a:r>
            <a:endParaRPr lang="en-US" altLang="zh-TW" dirty="0"/>
          </a:p>
          <a:p>
            <a:endParaRPr lang="en-US" altLang="zh-TW" dirty="0"/>
          </a:p>
          <a:p>
            <a:endParaRPr lang="en-US" altLang="zh-TW" dirty="0"/>
          </a:p>
          <a:p>
            <a:r>
              <a:rPr lang="zh-CN" altLang="en-US" dirty="0" smtClean="0"/>
              <a:t>同样的模式会在不同的位置出现</a:t>
            </a:r>
            <a:endParaRPr lang="zh-TW" altLang="en-US" dirty="0"/>
          </a:p>
          <a:p>
            <a:endParaRPr lang="zh-TW" altLang="en-US" dirty="0"/>
          </a:p>
        </p:txBody>
      </p:sp>
      <p:sp>
        <p:nvSpPr>
          <p:cNvPr id="2" name="標題 1"/>
          <p:cNvSpPr>
            <a:spLocks noGrp="1"/>
          </p:cNvSpPr>
          <p:nvPr>
            <p:ph type="title"/>
          </p:nvPr>
        </p:nvSpPr>
        <p:spPr/>
        <p:txBody>
          <a:bodyPr/>
          <a:lstStyle/>
          <a:p>
            <a:r>
              <a:rPr lang="en-US" altLang="zh-CN" dirty="0" smtClean="0"/>
              <a:t>P</a:t>
            </a:r>
            <a:r>
              <a:rPr lang="en-US" altLang="zh-TW" dirty="0" smtClean="0"/>
              <a:t>laying Go</a:t>
            </a:r>
            <a:r>
              <a:rPr lang="zh-CN" altLang="en-US" dirty="0" smtClean="0"/>
              <a:t>为什么要用</a:t>
            </a:r>
            <a:r>
              <a:rPr lang="en-US" altLang="zh-CN" dirty="0" smtClean="0"/>
              <a:t>CNN</a:t>
            </a:r>
            <a:r>
              <a:rPr lang="en-US" altLang="zh-TW" dirty="0" smtClean="0"/>
              <a:t>?</a:t>
            </a:r>
            <a:endParaRPr lang="zh-TW" altLang="en-US" dirty="0"/>
          </a:p>
        </p:txBody>
      </p:sp>
      <p:pic>
        <p:nvPicPr>
          <p:cNvPr id="4" name="圖片 3"/>
          <p:cNvPicPr>
            <a:picLocks noChangeAspect="1"/>
          </p:cNvPicPr>
          <p:nvPr/>
        </p:nvPicPr>
        <p:blipFill>
          <a:blip r:embed="rId2"/>
          <a:stretch>
            <a:fillRect/>
          </a:stretch>
        </p:blipFill>
        <p:spPr>
          <a:xfrm>
            <a:off x="7469086" y="2336063"/>
            <a:ext cx="1306513" cy="1269420"/>
          </a:xfrm>
          <a:prstGeom prst="rect">
            <a:avLst/>
          </a:prstGeom>
          <a:ln>
            <a:noFill/>
          </a:ln>
          <a:effectLst>
            <a:softEdge rad="112500"/>
          </a:effectLst>
        </p:spPr>
      </p:pic>
      <p:pic>
        <p:nvPicPr>
          <p:cNvPr id="18434"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063" y="4301542"/>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434" y="4301542"/>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2"/>
          <a:stretch>
            <a:fillRect/>
          </a:stretch>
        </p:blipFill>
        <p:spPr>
          <a:xfrm>
            <a:off x="5230875" y="4498905"/>
            <a:ext cx="596466" cy="579532"/>
          </a:xfrm>
          <a:prstGeom prst="rect">
            <a:avLst/>
          </a:prstGeom>
          <a:ln>
            <a:noFill/>
          </a:ln>
          <a:effectLst>
            <a:softEdge rad="112500"/>
          </a:effectLst>
        </p:spPr>
      </p:pic>
      <p:pic>
        <p:nvPicPr>
          <p:cNvPr id="8" name="圖片 7"/>
          <p:cNvPicPr>
            <a:picLocks noChangeAspect="1"/>
          </p:cNvPicPr>
          <p:nvPr/>
        </p:nvPicPr>
        <p:blipFill>
          <a:blip r:embed="rId2"/>
          <a:stretch>
            <a:fillRect/>
          </a:stretch>
        </p:blipFill>
        <p:spPr>
          <a:xfrm>
            <a:off x="8675116" y="5693658"/>
            <a:ext cx="596466" cy="579532"/>
          </a:xfrm>
          <a:prstGeom prst="rect">
            <a:avLst/>
          </a:prstGeom>
          <a:ln>
            <a:noFill/>
          </a:ln>
          <a:effectLst>
            <a:softEdge rad="112500"/>
          </a:effectLst>
        </p:spPr>
      </p:pic>
      <p:sp>
        <p:nvSpPr>
          <p:cNvPr id="5" name="文字方塊 4"/>
          <p:cNvSpPr txBox="1"/>
          <p:nvPr/>
        </p:nvSpPr>
        <p:spPr>
          <a:xfrm>
            <a:off x="2776063" y="2548897"/>
            <a:ext cx="4909624" cy="461665"/>
          </a:xfrm>
          <a:prstGeom prst="rect">
            <a:avLst/>
          </a:prstGeom>
          <a:noFill/>
        </p:spPr>
        <p:txBody>
          <a:bodyPr wrap="square" rtlCol="0">
            <a:spAutoFit/>
          </a:bodyPr>
          <a:lstStyle/>
          <a:p>
            <a:r>
              <a:rPr lang="en-US" altLang="zh-TW" sz="2400" dirty="0">
                <a:latin typeface="Microsoft YaHei" charset="-122"/>
                <a:ea typeface="Microsoft YaHei" charset="-122"/>
                <a:cs typeface="Microsoft YaHei" charset="-122"/>
              </a:rPr>
              <a:t>Alpha </a:t>
            </a:r>
            <a:r>
              <a:rPr lang="en-US" altLang="zh-TW" sz="2400" dirty="0" smtClean="0">
                <a:latin typeface="Microsoft YaHei" charset="-122"/>
                <a:ea typeface="Microsoft YaHei" charset="-122"/>
                <a:cs typeface="Microsoft YaHei" charset="-122"/>
              </a:rPr>
              <a:t>Go</a:t>
            </a:r>
            <a:r>
              <a:rPr lang="zh-CN" altLang="en-US" sz="2400" dirty="0" smtClean="0">
                <a:latin typeface="Microsoft YaHei" charset="-122"/>
                <a:ea typeface="Microsoft YaHei" charset="-122"/>
                <a:cs typeface="Microsoft YaHei" charset="-122"/>
              </a:rPr>
              <a:t>的第一层：</a:t>
            </a:r>
            <a:r>
              <a:rPr lang="en-US" altLang="zh-TW" sz="2400" dirty="0" smtClean="0">
                <a:latin typeface="Microsoft YaHei" charset="-122"/>
                <a:ea typeface="Microsoft YaHei" charset="-122"/>
                <a:cs typeface="Microsoft YaHei" charset="-122"/>
              </a:rPr>
              <a:t> 5 </a:t>
            </a:r>
            <a:r>
              <a:rPr lang="en-US" altLang="zh-TW" sz="2400" dirty="0">
                <a:latin typeface="Microsoft YaHei" charset="-122"/>
                <a:ea typeface="Microsoft YaHei" charset="-122"/>
                <a:cs typeface="Microsoft YaHei" charset="-122"/>
              </a:rPr>
              <a:t>x </a:t>
            </a:r>
            <a:r>
              <a:rPr lang="en-US" altLang="zh-TW" sz="2400" dirty="0" smtClean="0">
                <a:latin typeface="Microsoft YaHei" charset="-122"/>
                <a:ea typeface="Microsoft YaHei" charset="-122"/>
                <a:cs typeface="Microsoft YaHei" charset="-122"/>
              </a:rPr>
              <a:t>5</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974213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199" name="Flashback - Network with one hidden layer"/>
          <p:cNvSpPr txBox="1">
            <a:spLocks noGrp="1"/>
          </p:cNvSpPr>
          <p:nvPr>
            <p:ph type="title"/>
          </p:nvPr>
        </p:nvSpPr>
        <p:spPr>
          <a:prstGeom prst="rect">
            <a:avLst/>
          </a:prstGeom>
        </p:spPr>
        <p:txBody>
          <a:bodyPr/>
          <a:lstStyle/>
          <a:p>
            <a:r>
              <a:rPr lang="ja-JP" altLang="en-US"/>
              <a:t>单隐含层网络</a:t>
            </a:r>
            <a:endParaRPr dirty="0"/>
          </a:p>
        </p:txBody>
      </p:sp>
      <p:pic>
        <p:nvPicPr>
          <p:cNvPr id="200" name="Image" descr="Image"/>
          <p:cNvPicPr>
            <a:picLocks noChangeAspect="1"/>
          </p:cNvPicPr>
          <p:nvPr/>
        </p:nvPicPr>
        <p:blipFill>
          <a:blip r:embed="rId2"/>
          <a:stretch>
            <a:fillRect/>
          </a:stretch>
        </p:blipFill>
        <p:spPr>
          <a:xfrm>
            <a:off x="3342054" y="1202267"/>
            <a:ext cx="8195735" cy="4453467"/>
          </a:xfrm>
          <a:prstGeom prst="rect">
            <a:avLst/>
          </a:prstGeom>
          <a:ln w="12700">
            <a:miter lim="400000"/>
          </a:ln>
        </p:spPr>
      </p:pic>
      <p:sp>
        <p:nvSpPr>
          <p:cNvPr id="201" name="36M features"/>
          <p:cNvSpPr txBox="1"/>
          <p:nvPr/>
        </p:nvSpPr>
        <p:spPr>
          <a:xfrm>
            <a:off x="935996" y="4850776"/>
            <a:ext cx="1493677" cy="46166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a:solidFill>
                  <a:srgbClr val="000000"/>
                </a:solidFill>
              </a:defRPr>
            </a:lvl1pPr>
          </a:lstStyle>
          <a:p>
            <a:r>
              <a:rPr sz="2400" dirty="0">
                <a:latin typeface="Microsoft YaHei" charset="-122"/>
                <a:ea typeface="Microsoft YaHei" charset="-122"/>
                <a:cs typeface="Microsoft YaHei" charset="-122"/>
              </a:rPr>
              <a:t>36M </a:t>
            </a:r>
            <a:r>
              <a:rPr lang="ja-JP" altLang="en-US" sz="2400">
                <a:latin typeface="Microsoft YaHei" charset="-122"/>
                <a:ea typeface="Microsoft YaHei" charset="-122"/>
                <a:cs typeface="Microsoft YaHei" charset="-122"/>
              </a:rPr>
              <a:t>特征</a:t>
            </a:r>
            <a:endParaRPr sz="2400" dirty="0">
              <a:latin typeface="Microsoft YaHei" charset="-122"/>
              <a:ea typeface="Microsoft YaHei" charset="-122"/>
              <a:cs typeface="Microsoft YaHei" charset="-122"/>
            </a:endParaRPr>
          </a:p>
        </p:txBody>
      </p:sp>
      <p:sp>
        <p:nvSpPr>
          <p:cNvPr id="202" name="100 neurons"/>
          <p:cNvSpPr txBox="1"/>
          <p:nvPr/>
        </p:nvSpPr>
        <p:spPr>
          <a:xfrm>
            <a:off x="935995" y="3110559"/>
            <a:ext cx="1989004" cy="46166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a:solidFill>
                  <a:srgbClr val="000000"/>
                </a:solidFill>
              </a:defRPr>
            </a:lvl1pPr>
          </a:lstStyle>
          <a:p>
            <a:r>
              <a:rPr sz="2400" dirty="0">
                <a:latin typeface="Microsoft YaHei" charset="-122"/>
                <a:ea typeface="Microsoft YaHei" charset="-122"/>
                <a:cs typeface="Microsoft YaHei" charset="-122"/>
              </a:rPr>
              <a:t>100</a:t>
            </a:r>
            <a:r>
              <a:rPr lang="zh-CN" altLang="en-US" sz="2400" dirty="0">
                <a:latin typeface="Microsoft YaHei" charset="-122"/>
                <a:ea typeface="Microsoft YaHei" charset="-122"/>
                <a:cs typeface="Microsoft YaHei" charset="-122"/>
              </a:rPr>
              <a:t>个</a:t>
            </a:r>
            <a:r>
              <a:rPr sz="2400" dirty="0">
                <a:latin typeface="Microsoft YaHei" charset="-122"/>
                <a:ea typeface="Microsoft YaHei" charset="-122"/>
                <a:cs typeface="Microsoft YaHei" charset="-122"/>
              </a:rPr>
              <a:t> </a:t>
            </a:r>
            <a:r>
              <a:rPr lang="ja-JP" altLang="en-US" sz="2400" dirty="0">
                <a:latin typeface="Microsoft YaHei" charset="-122"/>
                <a:ea typeface="Microsoft YaHei" charset="-122"/>
                <a:cs typeface="Microsoft YaHei" charset="-122"/>
              </a:rPr>
              <a:t>神经元</a:t>
            </a:r>
            <a:endParaRPr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03" name="Equation"/>
              <p:cNvSpPr txBox="1"/>
              <p:nvPr/>
            </p:nvSpPr>
            <p:spPr>
              <a:xfrm>
                <a:off x="7011549" y="5977097"/>
                <a:ext cx="2822439" cy="49244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sz="3200" i="1">
                          <a:solidFill>
                            <a:srgbClr val="000000"/>
                          </a:solidFill>
                          <a:latin typeface="Cambria Math" panose="02040503050406030204" pitchFamily="18" charset="0"/>
                        </a:rPr>
                        <m:t>𝐡</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𝜎</m:t>
                      </m:r>
                      <m:d>
                        <m:dPr>
                          <m:ctrlPr>
                            <a:rPr sz="3200" i="1">
                              <a:solidFill>
                                <a:srgbClr val="000000"/>
                              </a:solidFill>
                              <a:latin typeface="Cambria Math" charset="0"/>
                            </a:rPr>
                          </m:ctrlPr>
                        </m:dPr>
                        <m:e>
                          <m:r>
                            <a:rPr sz="3200" i="1">
                              <a:solidFill>
                                <a:srgbClr val="000000"/>
                              </a:solidFill>
                              <a:latin typeface="Cambria Math" panose="02040503050406030204" pitchFamily="18" charset="0"/>
                            </a:rPr>
                            <m:t>𝐖𝐱</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𝐛</m:t>
                          </m:r>
                        </m:e>
                      </m:d>
                    </m:oMath>
                  </m:oMathPara>
                </a14:m>
                <a:endParaRPr sz="3200" dirty="0"/>
              </a:p>
            </p:txBody>
          </p:sp>
        </mc:Choice>
        <mc:Fallback xmlns="">
          <p:sp>
            <p:nvSpPr>
              <p:cNvPr id="203" name="Equation"/>
              <p:cNvSpPr txBox="1">
                <a:spLocks noRot="1" noChangeAspect="1" noMove="1" noResize="1" noEditPoints="1" noAdjustHandles="1" noChangeArrowheads="1" noChangeShapeType="1" noTextEdit="1"/>
              </p:cNvSpPr>
              <p:nvPr/>
            </p:nvSpPr>
            <p:spPr>
              <a:xfrm>
                <a:off x="5258661" y="4482822"/>
                <a:ext cx="1920971" cy="260301"/>
              </a:xfrm>
              <a:prstGeom prst="rect">
                <a:avLst/>
              </a:prstGeom>
              <a:blipFill>
                <a:blip r:embed="rId3"/>
                <a:stretch>
                  <a:fillRect l="-5263" r="-4605" b="-52381"/>
                </a:stretch>
              </a:blipFill>
              <a:ln w="12700">
                <a:miter lim="400000"/>
              </a:ln>
            </p:spPr>
            <p:txBody>
              <a:bodyPr/>
              <a:lstStyle/>
              <a:p>
                <a:r>
                  <a:rPr lang="en-US">
                    <a:noFill/>
                  </a:rPr>
                  <a:t> </a:t>
                </a:r>
              </a:p>
            </p:txBody>
          </p:sp>
        </mc:Fallback>
      </mc:AlternateContent>
      <p:sp>
        <p:nvSpPr>
          <p:cNvPr id="204" name="3.6B parameters = 14GB"/>
          <p:cNvSpPr txBox="1"/>
          <p:nvPr/>
        </p:nvSpPr>
        <p:spPr>
          <a:xfrm>
            <a:off x="935995" y="3980667"/>
            <a:ext cx="2747225" cy="46166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b="1">
                <a:solidFill>
                  <a:srgbClr val="FF2600"/>
                </a:solidFill>
              </a:defRPr>
            </a:lvl1pPr>
          </a:lstStyle>
          <a:p>
            <a:r>
              <a:rPr sz="2400" b="0" dirty="0">
                <a:solidFill>
                  <a:srgbClr val="C00000"/>
                </a:solidFill>
                <a:latin typeface="Microsoft YaHei" charset="-122"/>
                <a:ea typeface="Microsoft YaHei" charset="-122"/>
                <a:cs typeface="Microsoft YaHei" charset="-122"/>
              </a:rPr>
              <a:t>3.6B </a:t>
            </a:r>
            <a:r>
              <a:rPr lang="ja-JP" altLang="en-US" sz="2400" b="0" dirty="0">
                <a:solidFill>
                  <a:srgbClr val="C00000"/>
                </a:solidFill>
                <a:latin typeface="Microsoft YaHei" charset="-122"/>
                <a:ea typeface="Microsoft YaHei" charset="-122"/>
                <a:cs typeface="Microsoft YaHei" charset="-122"/>
              </a:rPr>
              <a:t>参数</a:t>
            </a:r>
            <a:r>
              <a:rPr sz="2400" b="0" dirty="0">
                <a:solidFill>
                  <a:srgbClr val="C00000"/>
                </a:solidFill>
                <a:latin typeface="Microsoft YaHei" charset="-122"/>
                <a:ea typeface="Microsoft YaHei" charset="-122"/>
                <a:cs typeface="Microsoft YaHei" charset="-122"/>
              </a:rPr>
              <a:t> = 14GB</a:t>
            </a:r>
          </a:p>
        </p:txBody>
      </p:sp>
    </p:spTree>
    <p:extLst>
      <p:ext uri="{BB962C8B-B14F-4D97-AF65-F5344CB8AC3E}">
        <p14:creationId xmlns:p14="http://schemas.microsoft.com/office/powerpoint/2010/main" val="1089233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对像素进行下采样不会改变目标？</a:t>
            </a:r>
            <a:endParaRPr lang="zh-TW" altLang="en-US" dirty="0"/>
          </a:p>
          <a:p>
            <a:endParaRPr lang="zh-TW" altLang="en-US" dirty="0"/>
          </a:p>
        </p:txBody>
      </p:sp>
      <p:sp>
        <p:nvSpPr>
          <p:cNvPr id="2" name="標題 1"/>
          <p:cNvSpPr>
            <a:spLocks noGrp="1"/>
          </p:cNvSpPr>
          <p:nvPr>
            <p:ph type="title"/>
          </p:nvPr>
        </p:nvSpPr>
        <p:spPr/>
        <p:txBody>
          <a:bodyPr/>
          <a:lstStyle/>
          <a:p>
            <a:r>
              <a:rPr lang="en-US" altLang="zh-CN" dirty="0"/>
              <a:t>P</a:t>
            </a:r>
            <a:r>
              <a:rPr lang="en-US" altLang="zh-TW" dirty="0"/>
              <a:t>laying Go</a:t>
            </a:r>
            <a:r>
              <a:rPr lang="zh-CN" altLang="en-US" dirty="0"/>
              <a:t>为什么要用</a:t>
            </a:r>
            <a:r>
              <a:rPr lang="en-US" altLang="zh-CN" dirty="0"/>
              <a:t>CNN</a:t>
            </a:r>
            <a:r>
              <a:rPr lang="en-US" altLang="zh-TW" dirty="0"/>
              <a:t>?</a:t>
            </a:r>
            <a:endParaRPr lang="zh-TW" altLang="en-US" dirty="0"/>
          </a:p>
        </p:txBody>
      </p:sp>
      <p:pic>
        <p:nvPicPr>
          <p:cNvPr id="4" name="圖片 3"/>
          <p:cNvPicPr>
            <a:picLocks noChangeAspect="1"/>
          </p:cNvPicPr>
          <p:nvPr/>
        </p:nvPicPr>
        <p:blipFill>
          <a:blip r:embed="rId3"/>
          <a:stretch>
            <a:fillRect/>
          </a:stretch>
        </p:blipFill>
        <p:spPr>
          <a:xfrm>
            <a:off x="1600342" y="2965714"/>
            <a:ext cx="8955117" cy="3683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文字方塊 4"/>
          <p:cNvSpPr txBox="1"/>
          <p:nvPr/>
        </p:nvSpPr>
        <p:spPr>
          <a:xfrm>
            <a:off x="2767239" y="5997471"/>
            <a:ext cx="665752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latin typeface="Microsoft YaHei" charset="-122"/>
                <a:ea typeface="Microsoft YaHei" charset="-122"/>
                <a:cs typeface="Microsoft YaHei" charset="-122"/>
              </a:rPr>
              <a:t>Alpha </a:t>
            </a:r>
            <a:r>
              <a:rPr lang="en-US" altLang="zh-TW" sz="2800" dirty="0" smtClean="0">
                <a:latin typeface="Microsoft YaHei" charset="-122"/>
                <a:ea typeface="Microsoft YaHei" charset="-122"/>
                <a:cs typeface="Microsoft YaHei" charset="-122"/>
              </a:rPr>
              <a:t>Go</a:t>
            </a:r>
            <a:r>
              <a:rPr lang="zh-CN" altLang="en-US" sz="2800" dirty="0" smtClean="0">
                <a:latin typeface="Microsoft YaHei" charset="-122"/>
                <a:ea typeface="Microsoft YaHei" charset="-122"/>
                <a:cs typeface="Microsoft YaHei" charset="-122"/>
              </a:rPr>
              <a:t>并没有采用</a:t>
            </a:r>
            <a:r>
              <a:rPr lang="en-US" altLang="zh-TW" sz="2800" dirty="0" smtClean="0">
                <a:latin typeface="Microsoft YaHei" charset="-122"/>
                <a:ea typeface="Microsoft YaHei" charset="-122"/>
                <a:cs typeface="Microsoft YaHei" charset="-122"/>
              </a:rPr>
              <a:t> Max </a:t>
            </a:r>
            <a:r>
              <a:rPr lang="en-US" altLang="zh-TW" sz="2800" dirty="0">
                <a:latin typeface="Microsoft YaHei" charset="-122"/>
                <a:ea typeface="Microsoft YaHei" charset="-122"/>
                <a:cs typeface="Microsoft YaHei" charset="-122"/>
              </a:rPr>
              <a:t>Pooling ……</a:t>
            </a:r>
            <a:endParaRPr lang="zh-TW" altLang="en-US" sz="2800" dirty="0">
              <a:latin typeface="Microsoft YaHei" charset="-122"/>
              <a:ea typeface="Microsoft YaHei" charset="-122"/>
              <a:cs typeface="Microsoft YaHei" charset="-122"/>
            </a:endParaRPr>
          </a:p>
        </p:txBody>
      </p:sp>
      <p:sp>
        <p:nvSpPr>
          <p:cNvPr id="7" name="文字方塊 6"/>
          <p:cNvSpPr txBox="1"/>
          <p:nvPr/>
        </p:nvSpPr>
        <p:spPr>
          <a:xfrm>
            <a:off x="3784003" y="2282738"/>
            <a:ext cx="2176219"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Max Pooling</a:t>
            </a:r>
            <a:endParaRPr lang="zh-TW" altLang="en-US" sz="2800" dirty="0"/>
          </a:p>
        </p:txBody>
      </p:sp>
      <p:sp>
        <p:nvSpPr>
          <p:cNvPr id="8" name="文字方塊 7"/>
          <p:cNvSpPr txBox="1"/>
          <p:nvPr/>
        </p:nvSpPr>
        <p:spPr>
          <a:xfrm>
            <a:off x="3433837" y="2311143"/>
            <a:ext cx="5795889" cy="523220"/>
          </a:xfrm>
          <a:prstGeom prst="rect">
            <a:avLst/>
          </a:prstGeom>
          <a:noFill/>
        </p:spPr>
        <p:txBody>
          <a:bodyPr wrap="square" rtlCol="0">
            <a:spAutoFit/>
          </a:bodyPr>
          <a:lstStyle/>
          <a:p>
            <a:pPr algn="ctr"/>
            <a:r>
              <a:rPr lang="en-US" altLang="zh-TW" sz="2800" smtClean="0">
                <a:solidFill>
                  <a:srgbClr val="FF0000"/>
                </a:solidFill>
              </a:rPr>
              <a:t>???</a:t>
            </a:r>
            <a:endParaRPr lang="zh-TW" altLang="en-US" sz="2800" dirty="0">
              <a:solidFill>
                <a:srgbClr val="FF0000"/>
              </a:solidFill>
            </a:endParaRPr>
          </a:p>
        </p:txBody>
      </p:sp>
      <p:cxnSp>
        <p:nvCxnSpPr>
          <p:cNvPr id="10" name="直線接點 9"/>
          <p:cNvCxnSpPr/>
          <p:nvPr/>
        </p:nvCxnSpPr>
        <p:spPr>
          <a:xfrm>
            <a:off x="9090129" y="3305908"/>
            <a:ext cx="1324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670154" y="3629758"/>
            <a:ext cx="6920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9013929" y="3629758"/>
            <a:ext cx="1473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1670154" y="3934558"/>
            <a:ext cx="28827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6274009" y="3944816"/>
            <a:ext cx="29557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9877426" y="3934558"/>
            <a:ext cx="6018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1670155" y="4277458"/>
            <a:ext cx="1681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5569159" y="4277458"/>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1613231" y="4610833"/>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3965991" y="4610833"/>
            <a:ext cx="64489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4106544" y="4934683"/>
            <a:ext cx="30839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7311512" y="4934683"/>
            <a:ext cx="13653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向右箭號 33"/>
          <p:cNvSpPr/>
          <p:nvPr/>
        </p:nvSpPr>
        <p:spPr>
          <a:xfrm>
            <a:off x="2649415" y="2282738"/>
            <a:ext cx="1026942" cy="5232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797812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p:cNvPicPr>
            <a:picLocks noChangeAspect="1"/>
          </p:cNvPicPr>
          <p:nvPr/>
        </p:nvPicPr>
        <p:blipFill>
          <a:blip r:embed="rId2"/>
          <a:stretch>
            <a:fillRect/>
          </a:stretch>
        </p:blipFill>
        <p:spPr>
          <a:xfrm>
            <a:off x="2914839" y="3112752"/>
            <a:ext cx="6544847" cy="2657475"/>
          </a:xfrm>
          <a:prstGeom prst="rect">
            <a:avLst/>
          </a:prstGeom>
        </p:spPr>
      </p:pic>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更多应用</a:t>
            </a:r>
            <a:r>
              <a:rPr lang="en-US" altLang="zh-TW" dirty="0" smtClean="0"/>
              <a:t>: </a:t>
            </a:r>
            <a:r>
              <a:rPr lang="zh-CN" altLang="en-US" dirty="0" smtClean="0"/>
              <a:t>语音</a:t>
            </a:r>
            <a:endParaRPr lang="zh-TW" altLang="en-US" dirty="0"/>
          </a:p>
        </p:txBody>
      </p:sp>
      <p:cxnSp>
        <p:nvCxnSpPr>
          <p:cNvPr id="5" name="直線單箭頭接點 4"/>
          <p:cNvCxnSpPr/>
          <p:nvPr/>
        </p:nvCxnSpPr>
        <p:spPr>
          <a:xfrm>
            <a:off x="2914839" y="5777883"/>
            <a:ext cx="6662410"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 name="直線單箭頭接點 5"/>
          <p:cNvCxnSpPr/>
          <p:nvPr/>
        </p:nvCxnSpPr>
        <p:spPr>
          <a:xfrm flipV="1">
            <a:off x="2914839" y="3100008"/>
            <a:ext cx="0" cy="2675425"/>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 name="文字方塊 6"/>
          <p:cNvSpPr txBox="1"/>
          <p:nvPr/>
        </p:nvSpPr>
        <p:spPr>
          <a:xfrm>
            <a:off x="5111209" y="5801773"/>
            <a:ext cx="2190307" cy="461665"/>
          </a:xfrm>
          <a:prstGeom prst="rect">
            <a:avLst/>
          </a:prstGeom>
          <a:noFill/>
        </p:spPr>
        <p:txBody>
          <a:bodyPr wrap="square" rtlCol="0">
            <a:spAutoFit/>
          </a:bodyPr>
          <a:lstStyle/>
          <a:p>
            <a:pPr algn="ctr"/>
            <a:r>
              <a:rPr lang="en-US" altLang="zh-TW" sz="2400" dirty="0"/>
              <a:t>Time</a:t>
            </a:r>
            <a:endParaRPr lang="zh-TW" altLang="en-US" sz="2400" dirty="0"/>
          </a:p>
        </p:txBody>
      </p:sp>
      <p:sp>
        <p:nvSpPr>
          <p:cNvPr id="8" name="文字方塊 7"/>
          <p:cNvSpPr txBox="1"/>
          <p:nvPr/>
        </p:nvSpPr>
        <p:spPr>
          <a:xfrm rot="16200000">
            <a:off x="1493756" y="4203672"/>
            <a:ext cx="2190307" cy="461665"/>
          </a:xfrm>
          <a:prstGeom prst="rect">
            <a:avLst/>
          </a:prstGeom>
          <a:noFill/>
        </p:spPr>
        <p:txBody>
          <a:bodyPr wrap="square" rtlCol="0">
            <a:spAutoFit/>
          </a:bodyPr>
          <a:lstStyle/>
          <a:p>
            <a:pPr algn="ctr"/>
            <a:r>
              <a:rPr lang="en-US" altLang="zh-TW" sz="2400" dirty="0"/>
              <a:t>Frequency</a:t>
            </a:r>
            <a:endParaRPr lang="zh-TW" altLang="en-US" sz="2400" dirty="0"/>
          </a:p>
        </p:txBody>
      </p:sp>
      <p:sp>
        <p:nvSpPr>
          <p:cNvPr id="9" name="矩形 8"/>
          <p:cNvSpPr/>
          <p:nvPr/>
        </p:nvSpPr>
        <p:spPr>
          <a:xfrm>
            <a:off x="5182694" y="6114249"/>
            <a:ext cx="2079993" cy="523220"/>
          </a:xfrm>
          <a:prstGeom prst="rect">
            <a:avLst/>
          </a:prstGeom>
        </p:spPr>
        <p:txBody>
          <a:bodyPr wrap="none">
            <a:spAutoFit/>
          </a:bodyPr>
          <a:lstStyle/>
          <a:p>
            <a:r>
              <a:rPr lang="en-US" altLang="zh-TW" sz="2800" b="1" dirty="0">
                <a:solidFill>
                  <a:srgbClr val="FF0000"/>
                </a:solidFill>
              </a:rPr>
              <a:t>Spectrogram</a:t>
            </a:r>
            <a:endParaRPr lang="zh-TW" altLang="en-US" sz="2800" b="1" dirty="0">
              <a:solidFill>
                <a:srgbClr val="FF0000"/>
              </a:solidFill>
            </a:endParaRPr>
          </a:p>
        </p:txBody>
      </p:sp>
      <p:sp>
        <p:nvSpPr>
          <p:cNvPr id="12" name="矩形 11"/>
          <p:cNvSpPr/>
          <p:nvPr/>
        </p:nvSpPr>
        <p:spPr>
          <a:xfrm>
            <a:off x="3823877" y="3102675"/>
            <a:ext cx="1510413" cy="266632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716982" y="2127396"/>
            <a:ext cx="1679944" cy="5828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800" dirty="0"/>
              <a:t>CNN</a:t>
            </a:r>
            <a:endParaRPr lang="zh-TW" altLang="en-US" sz="2800" dirty="0"/>
          </a:p>
        </p:txBody>
      </p:sp>
      <p:cxnSp>
        <p:nvCxnSpPr>
          <p:cNvPr id="14" name="直線單箭頭接點 13"/>
          <p:cNvCxnSpPr/>
          <p:nvPr/>
        </p:nvCxnSpPr>
        <p:spPr>
          <a:xfrm flipV="1">
            <a:off x="4574920" y="1690689"/>
            <a:ext cx="0" cy="43670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13" idx="2"/>
          </p:cNvCxnSpPr>
          <p:nvPr/>
        </p:nvCxnSpPr>
        <p:spPr>
          <a:xfrm flipV="1">
            <a:off x="4556954" y="2710294"/>
            <a:ext cx="0" cy="38971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761283" y="5697050"/>
            <a:ext cx="1591343" cy="461665"/>
          </a:xfrm>
          <a:prstGeom prst="rect">
            <a:avLst/>
          </a:prstGeom>
          <a:noFill/>
        </p:spPr>
        <p:txBody>
          <a:bodyPr wrap="square" rtlCol="0">
            <a:spAutoFit/>
          </a:bodyPr>
          <a:lstStyle/>
          <a:p>
            <a:pPr algn="ctr"/>
            <a:r>
              <a:rPr lang="en-US" altLang="zh-TW" sz="2400" b="1" dirty="0"/>
              <a:t>Image</a:t>
            </a:r>
            <a:endParaRPr lang="zh-TW" altLang="en-US" sz="2400" b="1" dirty="0"/>
          </a:p>
        </p:txBody>
      </p:sp>
      <p:sp>
        <p:nvSpPr>
          <p:cNvPr id="19" name="矩形 18"/>
          <p:cNvSpPr/>
          <p:nvPr/>
        </p:nvSpPr>
        <p:spPr>
          <a:xfrm>
            <a:off x="3878090" y="3147002"/>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3874076" y="3425877"/>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874076" y="3705025"/>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a:off x="4569121" y="4686300"/>
            <a:ext cx="0" cy="5551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6046813" y="2127396"/>
            <a:ext cx="3852671"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滤波器只在频率</a:t>
            </a:r>
            <a:r>
              <a:rPr lang="zh-CN" altLang="en-US" sz="2400" smtClean="0">
                <a:latin typeface="Microsoft YaHei" charset="-122"/>
                <a:ea typeface="Microsoft YaHei" charset="-122"/>
                <a:cs typeface="Microsoft YaHei" charset="-122"/>
              </a:rPr>
              <a:t>方向移动。</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117953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9" grpId="0" animBg="1"/>
      <p:bldP spid="20" grpId="0" animBg="1"/>
      <p:bldP spid="21" grpId="0" animBg="1"/>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更多应用</a:t>
            </a:r>
            <a:r>
              <a:rPr lang="en-US" altLang="zh-TW" dirty="0"/>
              <a:t>: </a:t>
            </a:r>
            <a:r>
              <a:rPr lang="zh-CN" altLang="en-US" dirty="0"/>
              <a:t>语音</a:t>
            </a:r>
            <a:r>
              <a:rPr lang="en-US" altLang="zh-TW" dirty="0" smtClean="0"/>
              <a:t>: </a:t>
            </a:r>
            <a:r>
              <a:rPr lang="zh-CN" altLang="en-US" dirty="0" smtClean="0"/>
              <a:t>文本</a:t>
            </a:r>
            <a:endParaRPr lang="zh-TW" altLang="en-US" dirty="0"/>
          </a:p>
        </p:txBody>
      </p:sp>
      <p:pic>
        <p:nvPicPr>
          <p:cNvPr id="5" name="圖片 4"/>
          <p:cNvPicPr>
            <a:picLocks noChangeAspect="1"/>
          </p:cNvPicPr>
          <p:nvPr/>
        </p:nvPicPr>
        <p:blipFill>
          <a:blip r:embed="rId2"/>
          <a:stretch>
            <a:fillRect/>
          </a:stretch>
        </p:blipFill>
        <p:spPr>
          <a:xfrm>
            <a:off x="1762126" y="1957389"/>
            <a:ext cx="8277225" cy="4219575"/>
          </a:xfrm>
          <a:prstGeom prst="rect">
            <a:avLst/>
          </a:prstGeom>
        </p:spPr>
      </p:pic>
      <p:sp>
        <p:nvSpPr>
          <p:cNvPr id="6" name="矩形 5"/>
          <p:cNvSpPr/>
          <p:nvPr/>
        </p:nvSpPr>
        <p:spPr>
          <a:xfrm>
            <a:off x="3427639" y="6053709"/>
            <a:ext cx="8881872" cy="646331"/>
          </a:xfrm>
          <a:prstGeom prst="rect">
            <a:avLst/>
          </a:prstGeom>
        </p:spPr>
        <p:txBody>
          <a:bodyPr wrap="square">
            <a:spAutoFit/>
          </a:bodyPr>
          <a:lstStyle/>
          <a:p>
            <a:r>
              <a:rPr lang="en-US" altLang="zh-TW" dirty="0"/>
              <a:t>Source of image: </a:t>
            </a:r>
            <a:r>
              <a:rPr lang="zh-TW" altLang="en-US" dirty="0"/>
              <a:t>http://citeseerx.ist.psu.edu/viewdoc/download?doi=10.1.1.703.6858&amp;rep=rep1&amp;type=pdf</a:t>
            </a:r>
          </a:p>
        </p:txBody>
      </p:sp>
      <p:grpSp>
        <p:nvGrpSpPr>
          <p:cNvPr id="11" name="群組 10"/>
          <p:cNvGrpSpPr/>
          <p:nvPr/>
        </p:nvGrpSpPr>
        <p:grpSpPr>
          <a:xfrm>
            <a:off x="2464254" y="3233059"/>
            <a:ext cx="1926771" cy="963385"/>
            <a:chOff x="940253" y="3233058"/>
            <a:chExt cx="1926771" cy="963385"/>
          </a:xfrm>
        </p:grpSpPr>
        <p:sp>
          <p:nvSpPr>
            <p:cNvPr id="7" name="矩形 6"/>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1110343" y="3430361"/>
              <a:ext cx="0" cy="6368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1146403" y="3517935"/>
              <a:ext cx="342900" cy="461665"/>
            </a:xfrm>
            <a:prstGeom prst="rect">
              <a:avLst/>
            </a:prstGeom>
            <a:noFill/>
          </p:spPr>
          <p:txBody>
            <a:bodyPr wrap="square" rtlCol="0">
              <a:spAutoFit/>
            </a:bodyPr>
            <a:lstStyle/>
            <a:p>
              <a:r>
                <a:rPr lang="en-US" altLang="zh-TW" sz="2400" b="1" dirty="0">
                  <a:solidFill>
                    <a:srgbClr val="FF0000"/>
                  </a:solidFill>
                </a:rPr>
                <a:t>?</a:t>
              </a:r>
              <a:endParaRPr lang="zh-TW" altLang="en-US" sz="2400" b="1" dirty="0">
                <a:solidFill>
                  <a:srgbClr val="FF0000"/>
                </a:solidFill>
              </a:endParaRPr>
            </a:p>
          </p:txBody>
        </p:sp>
      </p:grpSp>
    </p:spTree>
    <p:extLst>
      <p:ext uri="{BB962C8B-B14F-4D97-AF65-F5344CB8AC3E}">
        <p14:creationId xmlns:p14="http://schemas.microsoft.com/office/powerpoint/2010/main" val="13442028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smtClean="0"/>
              <a:t>卷积层</a:t>
            </a:r>
            <a:endParaRPr lang="en-US" altLang="zh-CN" dirty="0"/>
          </a:p>
          <a:p>
            <a:r>
              <a:rPr lang="zh-CN" altLang="en-US" dirty="0" smtClean="0"/>
              <a:t>池</a:t>
            </a:r>
            <a:r>
              <a:rPr lang="zh-CN" altLang="en-US" dirty="0"/>
              <a:t>化层</a:t>
            </a:r>
            <a:endParaRPr kumimoji="1" lang="zh-CN" altLang="en-US" dirty="0"/>
          </a:p>
        </p:txBody>
      </p:sp>
      <p:sp>
        <p:nvSpPr>
          <p:cNvPr id="6" name="标题 1"/>
          <p:cNvSpPr txBox="1">
            <a:spLocks/>
          </p:cNvSpPr>
          <p:nvPr/>
        </p:nvSpPr>
        <p:spPr>
          <a:xfrm>
            <a:off x="746125" y="202747"/>
            <a:ext cx="9949089" cy="548367"/>
          </a:xfrm>
          <a:prstGeom prst="rect">
            <a:avLst/>
          </a:prstGeom>
        </p:spPr>
        <p:txBody>
          <a:bodyPr/>
          <a:lstStyle>
            <a:lvl1pPr algn="l" rtl="0" eaLnBrk="0" fontAlgn="base" hangingPunct="0">
              <a:lnSpc>
                <a:spcPct val="90000"/>
              </a:lnSpc>
              <a:spcBef>
                <a:spcPct val="0"/>
              </a:spcBef>
              <a:spcAft>
                <a:spcPct val="0"/>
              </a:spcAft>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buFontTx/>
            </a:pPr>
            <a:r>
              <a:rPr kumimoji="1" lang="zh-CN" altLang="en-US" dirty="0" smtClean="0"/>
              <a:t>模型训练</a:t>
            </a:r>
            <a:endParaRPr kumimoji="1" lang="zh-CN" altLang="en-US" dirty="0"/>
          </a:p>
        </p:txBody>
      </p:sp>
      <p:sp>
        <p:nvSpPr>
          <p:cNvPr id="7" name="标题 6"/>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3260794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卷积层的反向传播</a:t>
            </a:r>
            <a:endParaRPr kumimoji="1" lang="zh-CN" altLang="en-US" dirty="0"/>
          </a:p>
        </p:txBody>
      </p:sp>
      <p:sp>
        <p:nvSpPr>
          <p:cNvPr id="3" name="内容占位符 2"/>
          <p:cNvSpPr>
            <a:spLocks noGrp="1"/>
          </p:cNvSpPr>
          <p:nvPr>
            <p:ph sz="quarter" idx="10"/>
          </p:nvPr>
        </p:nvSpPr>
        <p:spPr/>
        <p:txBody>
          <a:bodyPr/>
          <a:lstStyle/>
          <a:p>
            <a:r>
              <a:rPr kumimoji="1" lang="zh-CN" altLang="en-US" dirty="0"/>
              <a:t>卷积层的反向</a:t>
            </a:r>
            <a:r>
              <a:rPr kumimoji="1" lang="zh-CN" altLang="en-US" dirty="0" smtClean="0"/>
              <a:t>传播类似全连接层的反向传播（只是有参数共享和局部连接）</a:t>
            </a:r>
            <a:endParaRPr kumimoji="1" lang="zh-CN" altLang="en-US" dirty="0"/>
          </a:p>
        </p:txBody>
      </p:sp>
    </p:spTree>
    <p:extLst>
      <p:ext uri="{BB962C8B-B14F-4D97-AF65-F5344CB8AC3E}">
        <p14:creationId xmlns:p14="http://schemas.microsoft.com/office/powerpoint/2010/main" val="21173245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smtClean="0"/>
                  <a:t>经过</a:t>
                </a:r>
                <a:r>
                  <a:rPr lang="en-US" altLang="zh-CN" dirty="0" smtClean="0"/>
                  <a:t>Pooling</a:t>
                </a:r>
                <a:r>
                  <a:rPr lang="zh-CN" altLang="en-US" dirty="0" smtClean="0"/>
                  <a:t>后，两层的</a:t>
                </a:r>
                <a:r>
                  <a:rPr lang="en-US" altLang="zh-CN" dirty="0" smtClean="0"/>
                  <a:t>feature map</a:t>
                </a:r>
                <a:r>
                  <a:rPr lang="zh-CN" altLang="en-US" dirty="0" smtClean="0"/>
                  <a:t>不一样大</a:t>
                </a:r>
                <a:endParaRPr lang="en-US" altLang="zh-CN" dirty="0" smtClean="0"/>
              </a:p>
              <a:p>
                <a:r>
                  <a:rPr lang="zh-CN" altLang="en-US" dirty="0" smtClean="0"/>
                  <a:t>为了保证梯度对位能传播下去，</a:t>
                </a:r>
                <a:r>
                  <a:rPr lang="zh-CN" altLang="en-US" dirty="0">
                    <a:solidFill>
                      <a:srgbClr val="C00000"/>
                    </a:solidFill>
                  </a:rPr>
                  <a:t>需要保证传递的</a:t>
                </a:r>
                <a:r>
                  <a:rPr lang="en-US" altLang="zh-CN" dirty="0">
                    <a:solidFill>
                      <a:srgbClr val="C00000"/>
                    </a:solidFill>
                  </a:rPr>
                  <a:t>loss</a:t>
                </a:r>
                <a:r>
                  <a:rPr lang="zh-CN" altLang="en-US" dirty="0">
                    <a:solidFill>
                      <a:srgbClr val="C00000"/>
                    </a:solidFill>
                  </a:rPr>
                  <a:t>（或者梯度）总和不</a:t>
                </a:r>
                <a:r>
                  <a:rPr lang="zh-CN" altLang="en-US" dirty="0" smtClean="0">
                    <a:solidFill>
                      <a:srgbClr val="C00000"/>
                    </a:solidFill>
                  </a:rPr>
                  <a:t>变</a:t>
                </a:r>
                <a:r>
                  <a:rPr lang="zh-CN" altLang="en-US" dirty="0" smtClean="0"/>
                  <a:t>。</a:t>
                </a:r>
                <a:endParaRPr lang="en-US" altLang="zh-CN" dirty="0" smtClean="0"/>
              </a:p>
              <a:p>
                <a:r>
                  <a:rPr lang="en-US" altLang="zh-CN" b="1" dirty="0"/>
                  <a:t>mean </a:t>
                </a:r>
                <a:r>
                  <a:rPr lang="en-US" altLang="zh-CN" b="1" dirty="0" smtClean="0"/>
                  <a:t>pooling</a:t>
                </a:r>
              </a:p>
              <a:p>
                <a:pPr lvl="1"/>
                <a:r>
                  <a:rPr lang="zh-CN" altLang="en-US" dirty="0" smtClean="0"/>
                  <a:t>前</a:t>
                </a:r>
                <a:r>
                  <a:rPr lang="zh-CN" altLang="en-US" dirty="0"/>
                  <a:t>向</a:t>
                </a:r>
                <a:r>
                  <a:rPr lang="zh-CN" altLang="en-US" dirty="0" smtClean="0"/>
                  <a:t>传播：把</a:t>
                </a:r>
                <a:r>
                  <a:rPr lang="zh-CN" altLang="en-US" dirty="0"/>
                  <a:t>一个</a:t>
                </a:r>
                <a:r>
                  <a:rPr lang="en-US" altLang="zh-CN" dirty="0"/>
                  <a:t>patch</a:t>
                </a:r>
                <a:r>
                  <a:rPr lang="zh-CN" altLang="en-US" dirty="0"/>
                  <a:t>中的值求取平均来做</a:t>
                </a:r>
                <a:r>
                  <a:rPr lang="en-US" altLang="zh-CN" dirty="0" smtClean="0"/>
                  <a:t>pooling</a:t>
                </a:r>
              </a:p>
              <a:p>
                <a:pPr lvl="1"/>
                <a:r>
                  <a:rPr lang="zh-CN" altLang="en-US" dirty="0" smtClean="0"/>
                  <a:t>反向传播：把</a:t>
                </a:r>
                <a:r>
                  <a:rPr lang="zh-CN" altLang="en-US" dirty="0"/>
                  <a:t>某个元素的梯度等分为</a:t>
                </a:r>
                <a14:m>
                  <m:oMath xmlns:m="http://schemas.openxmlformats.org/officeDocument/2006/math">
                    <m:r>
                      <a:rPr lang="en-US" altLang="zh-CN" b="0" i="1" dirty="0" smtClean="0">
                        <a:latin typeface="Cambria Math" charset="0"/>
                      </a:rPr>
                      <m:t>𝐾</m:t>
                    </m:r>
                  </m:oMath>
                </a14:m>
                <a:r>
                  <a:rPr lang="zh-CN" altLang="en-US" dirty="0"/>
                  <a:t>份分配给前一</a:t>
                </a:r>
                <a:r>
                  <a:rPr lang="zh-CN" altLang="en-US" dirty="0" smtClean="0"/>
                  <a:t>层</a:t>
                </a:r>
                <a:endParaRPr lang="en-US" altLang="zh-CN" dirty="0" smtClean="0"/>
              </a:p>
              <a:p>
                <a:r>
                  <a:rPr lang="zh-CN" altLang="en-US" dirty="0" smtClean="0"/>
                  <a:t>保证</a:t>
                </a:r>
                <a:r>
                  <a:rPr lang="zh-CN" altLang="en-US" dirty="0"/>
                  <a:t>池化前后的梯度（残差）之和保持不</a:t>
                </a:r>
                <a:r>
                  <a:rPr lang="zh-CN" altLang="en-US" dirty="0" smtClean="0"/>
                  <a:t>变。</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3"/>
                <a:stretch>
                  <a:fillRect l="-964" r="-62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Pooling</a:t>
            </a:r>
            <a:r>
              <a:rPr lang="zh-CN" altLang="en-US" dirty="0" smtClean="0"/>
              <a:t>操作</a:t>
            </a:r>
            <a:r>
              <a:rPr lang="zh-CN" altLang="en-US" dirty="0"/>
              <a:t>的反向梯度</a:t>
            </a:r>
            <a:r>
              <a:rPr lang="zh-CN" altLang="en-US" dirty="0" smtClean="0"/>
              <a:t>传播</a:t>
            </a:r>
            <a:endParaRPr kumimoji="1" lang="zh-CN" altLang="en-US" dirty="0"/>
          </a:p>
        </p:txBody>
      </p:sp>
      <p:pic>
        <p:nvPicPr>
          <p:cNvPr id="1026" name="Picture 2" descr="¿éåå¾çæ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008" y="5125601"/>
            <a:ext cx="5834253" cy="15744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218745" y="5451155"/>
                <a:ext cx="4740728" cy="923330"/>
              </a:xfrm>
              <a:prstGeom prst="rect">
                <a:avLst/>
              </a:prstGeom>
            </p:spPr>
            <p:txBody>
              <a:bodyPr wrap="square">
                <a:spAutoFit/>
              </a:bodyPr>
              <a:lstStyle/>
              <a:p>
                <a:r>
                  <a:rPr lang="zh-CN" altLang="en-US" dirty="0" smtClean="0">
                    <a:solidFill>
                      <a:srgbClr val="C00000"/>
                    </a:solidFill>
                    <a:latin typeface="Microsoft YaHei" charset="-122"/>
                    <a:ea typeface="Microsoft YaHei" charset="-122"/>
                    <a:cs typeface="Microsoft YaHei" charset="-122"/>
                  </a:rPr>
                  <a:t>不是</a:t>
                </a:r>
                <a:r>
                  <a:rPr lang="zh-CN" altLang="en-US" dirty="0" smtClean="0">
                    <a:solidFill>
                      <a:srgbClr val="4F4F4F"/>
                    </a:solidFill>
                    <a:latin typeface="Microsoft YaHei" charset="-122"/>
                    <a:ea typeface="Microsoft YaHei" charset="-122"/>
                    <a:cs typeface="Microsoft YaHei" charset="-122"/>
                  </a:rPr>
                  <a:t>把</a:t>
                </a:r>
                <a:r>
                  <a:rPr lang="zh-CN" altLang="en-US" dirty="0">
                    <a:solidFill>
                      <a:srgbClr val="4F4F4F"/>
                    </a:solidFill>
                    <a:latin typeface="Microsoft YaHei" charset="-122"/>
                    <a:ea typeface="Microsoft YaHei" charset="-122"/>
                    <a:cs typeface="Microsoft YaHei" charset="-122"/>
                  </a:rPr>
                  <a:t>梯度</a:t>
                </a:r>
                <a:r>
                  <a:rPr lang="zh-CN" altLang="en-US" dirty="0" smtClean="0">
                    <a:solidFill>
                      <a:srgbClr val="4F4F4F"/>
                    </a:solidFill>
                    <a:latin typeface="Microsoft YaHei" charset="-122"/>
                    <a:ea typeface="Microsoft YaHei" charset="-122"/>
                    <a:cs typeface="Microsoft YaHei" charset="-122"/>
                  </a:rPr>
                  <a:t>复制</a:t>
                </a:r>
                <a14:m>
                  <m:oMath xmlns:m="http://schemas.openxmlformats.org/officeDocument/2006/math">
                    <m:r>
                      <a:rPr lang="en-US" altLang="zh-CN" i="1" dirty="0" smtClean="0">
                        <a:solidFill>
                          <a:srgbClr val="4F4F4F"/>
                        </a:solidFill>
                        <a:latin typeface="Cambria Math" charset="0"/>
                        <a:ea typeface="Microsoft YaHei" charset="-122"/>
                        <a:cs typeface="Microsoft YaHei" charset="-122"/>
                      </a:rPr>
                      <m:t>𝐾</m:t>
                    </m:r>
                  </m:oMath>
                </a14:m>
                <a:r>
                  <a:rPr lang="zh-CN" altLang="en-US" dirty="0" smtClean="0">
                    <a:solidFill>
                      <a:srgbClr val="4F4F4F"/>
                    </a:solidFill>
                    <a:latin typeface="Microsoft YaHei" charset="-122"/>
                    <a:ea typeface="Microsoft YaHei" charset="-122"/>
                    <a:cs typeface="Microsoft YaHei" charset="-122"/>
                  </a:rPr>
                  <a:t>遍</a:t>
                </a:r>
                <a:r>
                  <a:rPr lang="zh-CN" altLang="en-US" dirty="0">
                    <a:solidFill>
                      <a:srgbClr val="4F4F4F"/>
                    </a:solidFill>
                    <a:latin typeface="Microsoft YaHei" charset="-122"/>
                    <a:ea typeface="Microsoft YaHei" charset="-122"/>
                    <a:cs typeface="Microsoft YaHei" charset="-122"/>
                  </a:rPr>
                  <a:t>之后直接反向传播</a:t>
                </a:r>
                <a:r>
                  <a:rPr lang="zh-CN" altLang="en-US" dirty="0" smtClean="0">
                    <a:solidFill>
                      <a:srgbClr val="4F4F4F"/>
                    </a:solidFill>
                    <a:latin typeface="Microsoft YaHei" charset="-122"/>
                    <a:ea typeface="Microsoft YaHei" charset="-122"/>
                    <a:cs typeface="Microsoft YaHei" charset="-122"/>
                  </a:rPr>
                  <a:t>回去。</a:t>
                </a:r>
                <a:endParaRPr lang="en-US" altLang="zh-CN" dirty="0" smtClean="0">
                  <a:solidFill>
                    <a:srgbClr val="4F4F4F"/>
                  </a:solidFill>
                  <a:latin typeface="Microsoft YaHei" charset="-122"/>
                  <a:ea typeface="Microsoft YaHei" charset="-122"/>
                  <a:cs typeface="Microsoft YaHei" charset="-122"/>
                </a:endParaRPr>
              </a:p>
              <a:p>
                <a:r>
                  <a:rPr lang="zh-CN" altLang="en-US" dirty="0" smtClean="0">
                    <a:solidFill>
                      <a:srgbClr val="4F4F4F"/>
                    </a:solidFill>
                    <a:latin typeface="Microsoft YaHei" charset="-122"/>
                    <a:ea typeface="Microsoft YaHei" charset="-122"/>
                    <a:cs typeface="Microsoft YaHei" charset="-122"/>
                  </a:rPr>
                  <a:t>这样</a:t>
                </a:r>
                <a:r>
                  <a:rPr lang="zh-CN" altLang="en-US" dirty="0">
                    <a:solidFill>
                      <a:srgbClr val="4F4F4F"/>
                    </a:solidFill>
                    <a:latin typeface="Microsoft YaHei" charset="-122"/>
                    <a:ea typeface="Microsoft YaHei" charset="-122"/>
                    <a:cs typeface="Microsoft YaHei" charset="-122"/>
                  </a:rPr>
                  <a:t>会造成</a:t>
                </a:r>
                <a:r>
                  <a:rPr lang="en-US" altLang="zh-CN" dirty="0">
                    <a:solidFill>
                      <a:srgbClr val="4F4F4F"/>
                    </a:solidFill>
                    <a:latin typeface="Microsoft YaHei" charset="-122"/>
                    <a:ea typeface="Microsoft YaHei" charset="-122"/>
                    <a:cs typeface="Microsoft YaHei" charset="-122"/>
                  </a:rPr>
                  <a:t>loss</a:t>
                </a:r>
                <a:r>
                  <a:rPr lang="zh-CN" altLang="en-US" dirty="0">
                    <a:solidFill>
                      <a:srgbClr val="4F4F4F"/>
                    </a:solidFill>
                    <a:latin typeface="Microsoft YaHei" charset="-122"/>
                    <a:ea typeface="Microsoft YaHei" charset="-122"/>
                    <a:cs typeface="Microsoft YaHei" charset="-122"/>
                  </a:rPr>
                  <a:t>之和变为原来</a:t>
                </a:r>
                <a:r>
                  <a:rPr lang="zh-CN" altLang="en-US" dirty="0" smtClean="0">
                    <a:solidFill>
                      <a:srgbClr val="4F4F4F"/>
                    </a:solidFill>
                    <a:latin typeface="Microsoft YaHei" charset="-122"/>
                    <a:ea typeface="Microsoft YaHei" charset="-122"/>
                    <a:cs typeface="Microsoft YaHei" charset="-122"/>
                  </a:rPr>
                  <a:t>的</a:t>
                </a:r>
                <a14:m>
                  <m:oMath xmlns:m="http://schemas.openxmlformats.org/officeDocument/2006/math">
                    <m:r>
                      <a:rPr lang="en-US" altLang="zh-CN" i="1" dirty="0" smtClean="0">
                        <a:solidFill>
                          <a:srgbClr val="4F4F4F"/>
                        </a:solidFill>
                        <a:latin typeface="Cambria Math" charset="0"/>
                        <a:ea typeface="Microsoft YaHei" charset="-122"/>
                        <a:cs typeface="Microsoft YaHei" charset="-122"/>
                      </a:rPr>
                      <m:t>𝐾</m:t>
                    </m:r>
                  </m:oMath>
                </a14:m>
                <a:r>
                  <a:rPr lang="zh-CN" altLang="en-US" dirty="0" smtClean="0">
                    <a:solidFill>
                      <a:srgbClr val="4F4F4F"/>
                    </a:solidFill>
                    <a:latin typeface="Microsoft YaHei" charset="-122"/>
                    <a:ea typeface="Microsoft YaHei" charset="-122"/>
                    <a:cs typeface="Microsoft YaHei" charset="-122"/>
                  </a:rPr>
                  <a:t>倍，</a:t>
                </a:r>
                <a:endParaRPr lang="en-US" altLang="zh-CN" dirty="0" smtClean="0">
                  <a:solidFill>
                    <a:srgbClr val="4F4F4F"/>
                  </a:solidFill>
                  <a:latin typeface="Microsoft YaHei" charset="-122"/>
                  <a:ea typeface="Microsoft YaHei" charset="-122"/>
                  <a:cs typeface="Microsoft YaHei" charset="-122"/>
                </a:endParaRPr>
              </a:p>
              <a:p>
                <a:r>
                  <a:rPr lang="zh-CN" altLang="en-US" dirty="0" smtClean="0">
                    <a:solidFill>
                      <a:srgbClr val="4F4F4F"/>
                    </a:solidFill>
                    <a:latin typeface="Microsoft YaHei" charset="-122"/>
                    <a:ea typeface="Microsoft YaHei" charset="-122"/>
                    <a:cs typeface="Microsoft YaHei" charset="-122"/>
                  </a:rPr>
                  <a:t>网络</a:t>
                </a:r>
                <a:r>
                  <a:rPr lang="zh-CN" altLang="en-US" dirty="0">
                    <a:solidFill>
                      <a:srgbClr val="4F4F4F"/>
                    </a:solidFill>
                    <a:latin typeface="Microsoft YaHei" charset="-122"/>
                    <a:ea typeface="Microsoft YaHei" charset="-122"/>
                    <a:cs typeface="Microsoft YaHei" charset="-122"/>
                  </a:rPr>
                  <a:t>是会产生梯度</a:t>
                </a:r>
                <a:r>
                  <a:rPr lang="zh-CN" altLang="en-US" dirty="0" smtClean="0">
                    <a:solidFill>
                      <a:srgbClr val="4F4F4F"/>
                    </a:solidFill>
                    <a:latin typeface="Microsoft YaHei" charset="-122"/>
                    <a:ea typeface="Microsoft YaHei" charset="-122"/>
                    <a:cs typeface="Microsoft YaHei" charset="-122"/>
                  </a:rPr>
                  <a:t>爆炸。</a:t>
                </a:r>
                <a:endParaRPr lang="zh-CN" altLang="en-US" dirty="0">
                  <a:latin typeface="Microsoft YaHei" charset="-122"/>
                  <a:ea typeface="Microsoft YaHei" charset="-122"/>
                  <a:cs typeface="Microsoft YaHei"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218745" y="5451155"/>
                <a:ext cx="4740728" cy="923330"/>
              </a:xfrm>
              <a:prstGeom prst="rect">
                <a:avLst/>
              </a:prstGeom>
              <a:blipFill rotWithShape="0">
                <a:blip r:embed="rId5"/>
                <a:stretch>
                  <a:fillRect l="-1028" t="-3289" r="-386"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67565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55795" cy="5237271"/>
          </a:xfrm>
        </p:spPr>
        <p:txBody>
          <a:bodyPr/>
          <a:lstStyle/>
          <a:p>
            <a:r>
              <a:rPr lang="en-US" altLang="zh-CN" b="1" dirty="0" smtClean="0"/>
              <a:t>max </a:t>
            </a:r>
            <a:r>
              <a:rPr lang="en-US" altLang="zh-CN" b="1" dirty="0"/>
              <a:t>pooling</a:t>
            </a:r>
          </a:p>
          <a:p>
            <a:pPr lvl="1"/>
            <a:r>
              <a:rPr lang="en-US" altLang="zh-CN" dirty="0" smtClean="0"/>
              <a:t> </a:t>
            </a:r>
            <a:r>
              <a:rPr lang="zh-CN" altLang="en-US" dirty="0" smtClean="0"/>
              <a:t>前</a:t>
            </a:r>
            <a:r>
              <a:rPr lang="zh-CN" altLang="en-US" dirty="0"/>
              <a:t>向</a:t>
            </a:r>
            <a:r>
              <a:rPr lang="zh-CN" altLang="en-US" dirty="0" smtClean="0"/>
              <a:t>传播：</a:t>
            </a:r>
            <a:r>
              <a:rPr lang="zh-CN" altLang="en-US" dirty="0"/>
              <a:t>把</a:t>
            </a:r>
            <a:r>
              <a:rPr lang="en-US" altLang="zh-CN" dirty="0"/>
              <a:t>patch</a:t>
            </a:r>
            <a:r>
              <a:rPr lang="zh-CN" altLang="en-US" dirty="0"/>
              <a:t>中最大的值传递给后一</a:t>
            </a:r>
            <a:r>
              <a:rPr lang="zh-CN" altLang="en-US" dirty="0" smtClean="0"/>
              <a:t>层，</a:t>
            </a:r>
            <a:r>
              <a:rPr lang="zh-CN" altLang="en-US" dirty="0"/>
              <a:t>而其他像素的值直接被舍弃</a:t>
            </a:r>
            <a:r>
              <a:rPr lang="zh-CN" altLang="en-US" dirty="0" smtClean="0"/>
              <a:t>掉（</a:t>
            </a:r>
            <a:r>
              <a:rPr lang="zh-CN" altLang="en-US" dirty="0"/>
              <a:t>记录最大值的位置</a:t>
            </a:r>
            <a:r>
              <a:rPr lang="zh-CN" altLang="en-US" dirty="0" smtClean="0"/>
              <a:t>）</a:t>
            </a:r>
            <a:endParaRPr lang="en-US" altLang="zh-CN" dirty="0" smtClean="0"/>
          </a:p>
          <a:p>
            <a:pPr lvl="1"/>
            <a:r>
              <a:rPr lang="en-US" altLang="zh-CN" dirty="0" smtClean="0"/>
              <a:t> </a:t>
            </a:r>
            <a:r>
              <a:rPr lang="zh-CN" altLang="en-US" dirty="0" smtClean="0"/>
              <a:t>反向传播：</a:t>
            </a:r>
            <a:r>
              <a:rPr lang="zh-CN" altLang="en-US" dirty="0"/>
              <a:t>把梯度直接传给前一层某一个</a:t>
            </a:r>
            <a:r>
              <a:rPr lang="zh-CN" altLang="en-US" dirty="0" smtClean="0"/>
              <a:t>像素（取最大值的位置），</a:t>
            </a:r>
            <a:r>
              <a:rPr lang="zh-CN" altLang="en-US" dirty="0"/>
              <a:t>而其他像素不接受梯度，也就是为</a:t>
            </a:r>
            <a:r>
              <a:rPr lang="en-US" altLang="zh-CN" dirty="0" smtClean="0"/>
              <a:t>0</a:t>
            </a:r>
            <a:r>
              <a:rPr lang="zh-CN" altLang="en-US" dirty="0" smtClean="0"/>
              <a:t>。</a:t>
            </a:r>
            <a:endParaRPr lang="en-US" altLang="zh-CN" dirty="0" smtClean="0"/>
          </a:p>
          <a:p>
            <a:r>
              <a:rPr lang="zh-CN" altLang="en-US" dirty="0" smtClean="0"/>
              <a:t>保证</a:t>
            </a:r>
            <a:r>
              <a:rPr lang="zh-CN" altLang="en-US" dirty="0"/>
              <a:t>池化前后的梯度（残差）之和保持不</a:t>
            </a:r>
            <a:r>
              <a:rPr lang="zh-CN" altLang="en-US" dirty="0" smtClean="0"/>
              <a:t>变。</a:t>
            </a:r>
            <a:endParaRPr kumimoji="1" lang="zh-CN" altLang="en-US" dirty="0"/>
          </a:p>
        </p:txBody>
      </p:sp>
      <p:sp>
        <p:nvSpPr>
          <p:cNvPr id="3" name="标题 2"/>
          <p:cNvSpPr>
            <a:spLocks noGrp="1"/>
          </p:cNvSpPr>
          <p:nvPr>
            <p:ph type="title"/>
          </p:nvPr>
        </p:nvSpPr>
        <p:spPr/>
        <p:txBody>
          <a:bodyPr/>
          <a:lstStyle/>
          <a:p>
            <a:r>
              <a:rPr lang="en-US" altLang="zh-CN" dirty="0" smtClean="0"/>
              <a:t>Pooling</a:t>
            </a:r>
            <a:r>
              <a:rPr lang="zh-CN" altLang="en-US" dirty="0" smtClean="0"/>
              <a:t>操作</a:t>
            </a:r>
            <a:r>
              <a:rPr lang="zh-CN" altLang="en-US" dirty="0"/>
              <a:t>的反向梯度</a:t>
            </a:r>
            <a:r>
              <a:rPr lang="zh-CN" altLang="en-US" dirty="0" smtClean="0"/>
              <a:t>传播</a:t>
            </a:r>
            <a:endParaRPr kumimoji="1" lang="zh-CN" altLang="en-US" dirty="0"/>
          </a:p>
        </p:txBody>
      </p:sp>
      <p:pic>
        <p:nvPicPr>
          <p:cNvPr id="149506" name="Picture 2" descr="¿éåå¾çæ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76" y="3819625"/>
            <a:ext cx="5079111" cy="288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9980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深度学习下的计算机视觉</a:t>
            </a:r>
            <a:endParaRPr kumimoji="1" lang="zh-CN" altLang="en-US" dirty="0"/>
          </a:p>
        </p:txBody>
      </p:sp>
      <p:sp>
        <p:nvSpPr>
          <p:cNvPr id="3" name="内容占位符 2"/>
          <p:cNvSpPr>
            <a:spLocks noGrp="1"/>
          </p:cNvSpPr>
          <p:nvPr>
            <p:ph sz="quarter" idx="10"/>
          </p:nvPr>
        </p:nvSpPr>
        <p:spPr/>
        <p:txBody>
          <a:bodyPr/>
          <a:lstStyle/>
          <a:p>
            <a:endParaRPr kumimoji="1" lang="zh-CN" altLang="en-US" dirty="0"/>
          </a:p>
        </p:txBody>
      </p:sp>
      <p:pic>
        <p:nvPicPr>
          <p:cNvPr id="4" name="Image" descr="Image"/>
          <p:cNvPicPr>
            <a:picLocks noChangeAspect="1"/>
          </p:cNvPicPr>
          <p:nvPr/>
        </p:nvPicPr>
        <p:blipFill>
          <a:blip r:embed="rId2"/>
          <a:stretch>
            <a:fillRect/>
          </a:stretch>
        </p:blipFill>
        <p:spPr>
          <a:xfrm>
            <a:off x="3941108" y="4453899"/>
            <a:ext cx="1521008" cy="1519741"/>
          </a:xfrm>
          <a:prstGeom prst="rect">
            <a:avLst/>
          </a:prstGeom>
          <a:ln w="12700">
            <a:miter lim="400000"/>
          </a:ln>
        </p:spPr>
      </p:pic>
      <p:sp>
        <p:nvSpPr>
          <p:cNvPr id="5" name="Manually engineered features"/>
          <p:cNvSpPr/>
          <p:nvPr/>
        </p:nvSpPr>
        <p:spPr>
          <a:xfrm>
            <a:off x="3784355" y="2908060"/>
            <a:ext cx="1834515" cy="1053773"/>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a:solidFill>
                  <a:srgbClr val="FFFFFF"/>
                </a:solidFill>
              </a:defRPr>
            </a:lvl1pPr>
          </a:lstStyle>
          <a:p>
            <a:r>
              <a:rPr lang="ja-JP" altLang="en-US" sz="2400">
                <a:latin typeface="Microsoft YaHei" charset="-122"/>
                <a:ea typeface="Microsoft YaHei" charset="-122"/>
                <a:cs typeface="Microsoft YaHei" charset="-122"/>
              </a:rPr>
              <a:t>人工手动</a:t>
            </a:r>
            <a:endParaRPr lang="en-US" altLang="ja-JP" sz="2400" dirty="0">
              <a:latin typeface="Microsoft YaHei" charset="-122"/>
              <a:ea typeface="Microsoft YaHei" charset="-122"/>
              <a:cs typeface="Microsoft YaHei" charset="-122"/>
            </a:endParaRPr>
          </a:p>
          <a:p>
            <a:r>
              <a:rPr lang="ja-JP" altLang="en-US" sz="2400">
                <a:latin typeface="Microsoft YaHei" charset="-122"/>
                <a:ea typeface="Microsoft YaHei" charset="-122"/>
                <a:cs typeface="Microsoft YaHei" charset="-122"/>
              </a:rPr>
              <a:t>设计特征</a:t>
            </a:r>
            <a:endParaRPr sz="2400" dirty="0">
              <a:latin typeface="Microsoft YaHei" charset="-122"/>
              <a:ea typeface="Microsoft YaHei" charset="-122"/>
              <a:cs typeface="Microsoft YaHei" charset="-122"/>
            </a:endParaRPr>
          </a:p>
        </p:txBody>
      </p:sp>
      <p:sp>
        <p:nvSpPr>
          <p:cNvPr id="6" name="SVM"/>
          <p:cNvSpPr/>
          <p:nvPr/>
        </p:nvSpPr>
        <p:spPr>
          <a:xfrm>
            <a:off x="3784355" y="1557658"/>
            <a:ext cx="1834515" cy="858336"/>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a:solidFill>
                  <a:srgbClr val="FFFFFF"/>
                </a:solidFill>
              </a:defRPr>
            </a:lvl1pPr>
          </a:lstStyle>
          <a:p>
            <a:r>
              <a:rPr sz="2400" dirty="0">
                <a:latin typeface="Microsoft YaHei" charset="-122"/>
                <a:ea typeface="Microsoft YaHei" charset="-122"/>
                <a:cs typeface="Microsoft YaHei" charset="-122"/>
              </a:rPr>
              <a:t>SVM</a:t>
            </a:r>
          </a:p>
        </p:txBody>
      </p:sp>
      <p:sp>
        <p:nvSpPr>
          <p:cNvPr id="7" name="Connection Line"/>
          <p:cNvSpPr/>
          <p:nvPr/>
        </p:nvSpPr>
        <p:spPr>
          <a:xfrm>
            <a:off x="4701832" y="3961832"/>
            <a:ext cx="206" cy="4920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38100">
            <a:solidFill>
              <a:schemeClr val="accent1"/>
            </a:solidFill>
            <a:tailEnd type="triangle"/>
          </a:ln>
        </p:spPr>
        <p:txBody>
          <a:bodyPr/>
          <a:lstStyle/>
          <a:p>
            <a:endParaRPr/>
          </a:p>
        </p:txBody>
      </p:sp>
      <p:cxnSp>
        <p:nvCxnSpPr>
          <p:cNvPr id="8" name="Connection Line"/>
          <p:cNvCxnSpPr>
            <a:cxnSpLocks/>
          </p:cNvCxnSpPr>
          <p:nvPr/>
        </p:nvCxnSpPr>
        <p:spPr>
          <a:xfrm flipV="1">
            <a:off x="4701613" y="2415994"/>
            <a:ext cx="0" cy="492066"/>
          </a:xfrm>
          <a:prstGeom prst="straightConnector1">
            <a:avLst/>
          </a:prstGeom>
          <a:ln w="38100">
            <a:solidFill>
              <a:schemeClr val="accent1"/>
            </a:solidFill>
            <a:tailEnd type="triangle"/>
          </a:ln>
        </p:spPr>
      </p:cxnSp>
      <p:pic>
        <p:nvPicPr>
          <p:cNvPr id="9" name="Image" descr="Image"/>
          <p:cNvPicPr>
            <a:picLocks noChangeAspect="1"/>
          </p:cNvPicPr>
          <p:nvPr/>
        </p:nvPicPr>
        <p:blipFill>
          <a:blip r:embed="rId2"/>
          <a:stretch>
            <a:fillRect/>
          </a:stretch>
        </p:blipFill>
        <p:spPr>
          <a:xfrm>
            <a:off x="6048765" y="4453899"/>
            <a:ext cx="1521008" cy="1519741"/>
          </a:xfrm>
          <a:prstGeom prst="rect">
            <a:avLst/>
          </a:prstGeom>
          <a:ln w="12700">
            <a:miter lim="400000"/>
          </a:ln>
        </p:spPr>
      </p:pic>
      <p:sp>
        <p:nvSpPr>
          <p:cNvPr id="10" name="Features learned by a CNN"/>
          <p:cNvSpPr/>
          <p:nvPr/>
        </p:nvSpPr>
        <p:spPr>
          <a:xfrm>
            <a:off x="5892012" y="2908060"/>
            <a:ext cx="1834515" cy="1053773"/>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a:solidFill>
                  <a:srgbClr val="FFFFFF"/>
                </a:solidFill>
              </a:defRPr>
            </a:lvl1pPr>
          </a:lstStyle>
          <a:p>
            <a:r>
              <a:rPr lang="en-US" altLang="zh-CN" sz="2400" dirty="0" smtClean="0">
                <a:latin typeface="Microsoft YaHei" charset="-122"/>
                <a:ea typeface="Microsoft YaHei" charset="-122"/>
                <a:cs typeface="Microsoft YaHei" charset="-122"/>
              </a:rPr>
              <a:t>CNN</a:t>
            </a:r>
            <a:r>
              <a:rPr lang="ja-JP" altLang="en-US" sz="2400" dirty="0" smtClean="0">
                <a:latin typeface="Microsoft YaHei" charset="-122"/>
                <a:ea typeface="Microsoft YaHei" charset="-122"/>
                <a:cs typeface="Microsoft YaHei" charset="-122"/>
              </a:rPr>
              <a:t>自动</a:t>
            </a:r>
            <a:endParaRPr lang="en-US" altLang="ja-JP" sz="2400" dirty="0">
              <a:latin typeface="Microsoft YaHei" charset="-122"/>
              <a:ea typeface="Microsoft YaHei" charset="-122"/>
              <a:cs typeface="Microsoft YaHei" charset="-122"/>
            </a:endParaRPr>
          </a:p>
          <a:p>
            <a:r>
              <a:rPr lang="ja-JP" altLang="en-US" sz="2400" dirty="0">
                <a:latin typeface="Microsoft YaHei" charset="-122"/>
                <a:ea typeface="Microsoft YaHei" charset="-122"/>
                <a:cs typeface="Microsoft YaHei" charset="-122"/>
              </a:rPr>
              <a:t>学习特征</a:t>
            </a:r>
            <a:endParaRPr sz="2400" dirty="0">
              <a:latin typeface="Microsoft YaHei" charset="-122"/>
              <a:ea typeface="Microsoft YaHei" charset="-122"/>
              <a:cs typeface="Microsoft YaHei" charset="-122"/>
            </a:endParaRPr>
          </a:p>
        </p:txBody>
      </p:sp>
      <p:sp>
        <p:nvSpPr>
          <p:cNvPr id="11" name="Softmax regression"/>
          <p:cNvSpPr/>
          <p:nvPr/>
        </p:nvSpPr>
        <p:spPr>
          <a:xfrm>
            <a:off x="5892012" y="1557658"/>
            <a:ext cx="1971828" cy="858336"/>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a:solidFill>
                  <a:srgbClr val="FFFFFF"/>
                </a:solidFill>
              </a:defRPr>
            </a:lvl1pPr>
          </a:lstStyle>
          <a:p>
            <a:r>
              <a:rPr lang="en-US" sz="2400" dirty="0" err="1" smtClean="0">
                <a:latin typeface="Microsoft YaHei" charset="-122"/>
                <a:ea typeface="Microsoft YaHei" charset="-122"/>
                <a:cs typeface="Microsoft YaHei" charset="-122"/>
              </a:rPr>
              <a:t>Softmax</a:t>
            </a:r>
            <a:endParaRPr sz="2400" dirty="0">
              <a:latin typeface="Microsoft YaHei" charset="-122"/>
              <a:ea typeface="Microsoft YaHei" charset="-122"/>
              <a:cs typeface="Microsoft YaHei" charset="-122"/>
            </a:endParaRPr>
          </a:p>
        </p:txBody>
      </p:sp>
      <p:sp>
        <p:nvSpPr>
          <p:cNvPr id="12" name="Connection Line"/>
          <p:cNvSpPr/>
          <p:nvPr/>
        </p:nvSpPr>
        <p:spPr>
          <a:xfrm>
            <a:off x="6809489" y="3961832"/>
            <a:ext cx="206" cy="4920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38100">
            <a:solidFill>
              <a:schemeClr val="accent1"/>
            </a:solidFill>
            <a:tailEnd type="triangle"/>
          </a:ln>
        </p:spPr>
        <p:txBody>
          <a:bodyPr/>
          <a:lstStyle/>
          <a:p>
            <a:endParaRPr/>
          </a:p>
        </p:txBody>
      </p:sp>
      <p:cxnSp>
        <p:nvCxnSpPr>
          <p:cNvPr id="13" name="Connection Line"/>
          <p:cNvCxnSpPr>
            <a:cxnSpLocks/>
          </p:cNvCxnSpPr>
          <p:nvPr/>
        </p:nvCxnSpPr>
        <p:spPr>
          <a:xfrm flipV="1">
            <a:off x="6809270" y="2415994"/>
            <a:ext cx="219" cy="492066"/>
          </a:xfrm>
          <a:prstGeom prst="straightConnector1">
            <a:avLst/>
          </a:prstGeom>
          <a:ln w="38100">
            <a:solidFill>
              <a:schemeClr val="accent1"/>
            </a:solidFill>
            <a:tailEnd type="triangle"/>
          </a:ln>
        </p:spPr>
      </p:cxnSp>
    </p:spTree>
    <p:extLst>
      <p:ext uri="{BB962C8B-B14F-4D97-AF65-F5344CB8AC3E}">
        <p14:creationId xmlns:p14="http://schemas.microsoft.com/office/powerpoint/2010/main" val="2809655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dirty="0" err="1" smtClean="0">
                <a:latin typeface="微软雅黑" panose="020B0503020204020204" pitchFamily="34" charset="-122"/>
                <a:ea typeface="微软雅黑" panose="020B0503020204020204" pitchFamily="34" charset="-122"/>
              </a:rPr>
              <a:t>LeNet</a:t>
            </a:r>
            <a:endParaRPr lang="en-US" altLang="zh-CN" dirty="0" smtClean="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AlexNet</a:t>
            </a:r>
            <a:r>
              <a:rPr lang="en-US" altLang="zh-CN" dirty="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VGG</a:t>
            </a:r>
          </a:p>
          <a:p>
            <a:r>
              <a:rPr lang="en-US" altLang="zh-CN" dirty="0" smtClean="0">
                <a:latin typeface="微软雅黑" panose="020B0503020204020204" pitchFamily="34" charset="-122"/>
                <a:ea typeface="微软雅黑" panose="020B0503020204020204" pitchFamily="34" charset="-122"/>
              </a:rPr>
              <a:t>Nin</a:t>
            </a:r>
          </a:p>
          <a:p>
            <a:r>
              <a:rPr lang="en-US" altLang="zh-CN" dirty="0" err="1"/>
              <a:t>GoogLeNet</a:t>
            </a:r>
            <a:r>
              <a:rPr lang="en-US" altLang="zh-CN" dirty="0"/>
              <a:t> </a:t>
            </a:r>
            <a:r>
              <a:rPr lang="zh-CN" altLang="en-US" dirty="0" smtClean="0"/>
              <a:t>（</a:t>
            </a:r>
            <a:r>
              <a:rPr lang="en-US" altLang="zh-CN" dirty="0" smtClean="0"/>
              <a:t>Inception</a:t>
            </a:r>
            <a:r>
              <a:rPr lang="zh-CN" altLang="en-US" dirty="0" smtClean="0"/>
              <a:t>）</a:t>
            </a:r>
            <a:endParaRPr lang="en-US" altLang="zh-CN" dirty="0"/>
          </a:p>
          <a:p>
            <a:endParaRPr kumimoji="1" lang="zh-CN" altLang="en-US" dirty="0"/>
          </a:p>
        </p:txBody>
      </p:sp>
      <p:sp>
        <p:nvSpPr>
          <p:cNvPr id="6" name="标题 1"/>
          <p:cNvSpPr txBox="1">
            <a:spLocks/>
          </p:cNvSpPr>
          <p:nvPr/>
        </p:nvSpPr>
        <p:spPr>
          <a:xfrm>
            <a:off x="746125" y="202747"/>
            <a:ext cx="9949089" cy="548367"/>
          </a:xfrm>
          <a:prstGeom prst="rect">
            <a:avLst/>
          </a:prstGeom>
        </p:spPr>
        <p:txBody>
          <a:bodyPr/>
          <a:lstStyle>
            <a:lvl1pPr algn="l" rtl="0" eaLnBrk="0" fontAlgn="base" hangingPunct="0">
              <a:lnSpc>
                <a:spcPct val="90000"/>
              </a:lnSpc>
              <a:spcBef>
                <a:spcPct val="0"/>
              </a:spcBef>
              <a:spcAft>
                <a:spcPct val="0"/>
              </a:spcAft>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buFontTx/>
            </a:pPr>
            <a:r>
              <a:rPr kumimoji="1" lang="zh-CN" altLang="en-US" dirty="0"/>
              <a:t>计算机视觉中常用的卷积网络</a:t>
            </a:r>
          </a:p>
        </p:txBody>
      </p:sp>
    </p:spTree>
    <p:extLst>
      <p:ext uri="{BB962C8B-B14F-4D97-AF65-F5344CB8AC3E}">
        <p14:creationId xmlns:p14="http://schemas.microsoft.com/office/powerpoint/2010/main" val="8794127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计算机视觉中常用的卷积网络</a:t>
            </a:r>
            <a:endParaRPr kumimoji="1" lang="zh-CN" altLang="en-US" dirty="0"/>
          </a:p>
        </p:txBody>
      </p:sp>
      <p:pic>
        <p:nvPicPr>
          <p:cNvPr id="7" name="内容占位符 6"/>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08868" y="1615220"/>
            <a:ext cx="3588469" cy="5257270"/>
          </a:xfrm>
        </p:spPr>
      </p:pic>
      <p:sp>
        <p:nvSpPr>
          <p:cNvPr id="6" name="LeNet"/>
          <p:cNvSpPr txBox="1"/>
          <p:nvPr/>
        </p:nvSpPr>
        <p:spPr>
          <a:xfrm>
            <a:off x="938235" y="906525"/>
            <a:ext cx="1754645"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altLang="zh-CN" sz="2000" dirty="0" err="1" smtClean="0">
                <a:solidFill>
                  <a:srgbClr val="09405E"/>
                </a:solidFill>
                <a:latin typeface="微软雅黑" panose="020B0503020204020204" pitchFamily="34" charset="-122"/>
                <a:ea typeface="微软雅黑" panose="020B0503020204020204" pitchFamily="34" charset="-122"/>
              </a:rPr>
              <a:t>LeNet</a:t>
            </a:r>
            <a:r>
              <a:rPr lang="zh-CN" altLang="en-US" sz="2000" dirty="0">
                <a:solidFill>
                  <a:srgbClr val="09405E"/>
                </a:solidFill>
                <a:latin typeface="微软雅黑" panose="020B0503020204020204" pitchFamily="34" charset="-122"/>
                <a:ea typeface="微软雅黑" panose="020B0503020204020204" pitchFamily="34" charset="-122"/>
              </a:rPr>
              <a:t>： </a:t>
            </a:r>
            <a:r>
              <a:rPr lang="en-US" altLang="zh-CN" sz="2000" dirty="0">
                <a:solidFill>
                  <a:srgbClr val="09405E"/>
                </a:solidFill>
                <a:latin typeface="微软雅黑" panose="020B0503020204020204" pitchFamily="34" charset="-122"/>
                <a:ea typeface="微软雅黑" panose="020B0503020204020204" pitchFamily="34" charset="-122"/>
              </a:rPr>
              <a:t>1998</a:t>
            </a:r>
          </a:p>
          <a:p>
            <a:r>
              <a:rPr lang="zh-CN" altLang="en-US" sz="2000" dirty="0">
                <a:solidFill>
                  <a:srgbClr val="09405E"/>
                </a:solidFill>
                <a:latin typeface="微软雅黑" panose="020B0503020204020204" pitchFamily="34" charset="-122"/>
                <a:ea typeface="微软雅黑" panose="020B0503020204020204" pitchFamily="34" charset="-122"/>
              </a:rPr>
              <a:t>手写数字</a:t>
            </a:r>
            <a:r>
              <a:rPr lang="zh-CN" altLang="en-US" sz="2000" dirty="0" smtClean="0">
                <a:solidFill>
                  <a:srgbClr val="09405E"/>
                </a:solidFill>
                <a:latin typeface="微软雅黑" panose="020B0503020204020204" pitchFamily="34" charset="-122"/>
                <a:ea typeface="微软雅黑" panose="020B0503020204020204" pitchFamily="34" charset="-122"/>
              </a:rPr>
              <a:t>识别</a:t>
            </a:r>
            <a:endParaRPr lang="en-US" altLang="zh-CN" sz="2000" dirty="0">
              <a:solidFill>
                <a:srgbClr val="09405E"/>
              </a:solidFill>
              <a:latin typeface="微软雅黑" panose="020B0503020204020204" pitchFamily="34" charset="-122"/>
              <a:ea typeface="微软雅黑" panose="020B0503020204020204" pitchFamily="34" charset="-122"/>
            </a:endParaRPr>
          </a:p>
        </p:txBody>
      </p:sp>
      <p:sp>
        <p:nvSpPr>
          <p:cNvPr id="8" name="VGG"/>
          <p:cNvSpPr txBox="1"/>
          <p:nvPr/>
        </p:nvSpPr>
        <p:spPr>
          <a:xfrm>
            <a:off x="7279905" y="2132728"/>
            <a:ext cx="92396" cy="4616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endParaRPr sz="2400" dirty="0"/>
          </a:p>
        </p:txBody>
      </p:sp>
      <p:sp>
        <p:nvSpPr>
          <p:cNvPr id="9" name="LeNet"/>
          <p:cNvSpPr txBox="1"/>
          <p:nvPr/>
        </p:nvSpPr>
        <p:spPr>
          <a:xfrm>
            <a:off x="3417090" y="949829"/>
            <a:ext cx="2334933"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altLang="zh-CN" sz="2000" dirty="0" err="1" smtClean="0">
                <a:solidFill>
                  <a:srgbClr val="09405E"/>
                </a:solidFill>
                <a:latin typeface="微软雅黑" panose="020B0503020204020204" pitchFamily="34" charset="-122"/>
                <a:ea typeface="微软雅黑" panose="020B0503020204020204" pitchFamily="34" charset="-122"/>
              </a:rPr>
              <a:t>AlexNet</a:t>
            </a:r>
            <a:r>
              <a:rPr lang="zh-CN" altLang="en-US" sz="2000" dirty="0">
                <a:solidFill>
                  <a:srgbClr val="09405E"/>
                </a:solidFill>
                <a:latin typeface="微软雅黑" panose="020B0503020204020204" pitchFamily="34" charset="-122"/>
                <a:ea typeface="微软雅黑" panose="020B0503020204020204" pitchFamily="34" charset="-122"/>
              </a:rPr>
              <a:t>： </a:t>
            </a:r>
            <a:r>
              <a:rPr lang="en-US" altLang="zh-CN" sz="2000" dirty="0" smtClean="0">
                <a:solidFill>
                  <a:srgbClr val="09405E"/>
                </a:solidFill>
                <a:latin typeface="微软雅黑" panose="020B0503020204020204" pitchFamily="34" charset="-122"/>
                <a:ea typeface="微软雅黑" panose="020B0503020204020204" pitchFamily="34" charset="-122"/>
              </a:rPr>
              <a:t>2012</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en-US" altLang="zh-CN" sz="2000" dirty="0" smtClean="0">
                <a:solidFill>
                  <a:srgbClr val="09405E"/>
                </a:solidFill>
                <a:latin typeface="微软雅黑" panose="020B0503020204020204" pitchFamily="34" charset="-122"/>
                <a:ea typeface="微软雅黑" panose="020B0503020204020204" pitchFamily="34" charset="-122"/>
              </a:rPr>
              <a:t>ImageNet</a:t>
            </a:r>
            <a:r>
              <a:rPr lang="zh-CN" altLang="en-US" sz="2000" dirty="0" smtClean="0">
                <a:solidFill>
                  <a:srgbClr val="09405E"/>
                </a:solidFill>
                <a:latin typeface="微软雅黑" panose="020B0503020204020204" pitchFamily="34" charset="-122"/>
                <a:ea typeface="微软雅黑" panose="020B0503020204020204" pitchFamily="34" charset="-122"/>
              </a:rPr>
              <a:t>竞赛冠军</a:t>
            </a:r>
            <a:endParaRPr lang="en-US" altLang="zh-CN" sz="2000" dirty="0">
              <a:solidFill>
                <a:srgbClr val="09405E"/>
              </a:solidFill>
              <a:latin typeface="微软雅黑" panose="020B0503020204020204" pitchFamily="34" charset="-122"/>
              <a:ea typeface="微软雅黑" panose="020B0503020204020204" pitchFamily="34" charset="-122"/>
            </a:endParaRPr>
          </a:p>
        </p:txBody>
      </p:sp>
      <p:sp>
        <p:nvSpPr>
          <p:cNvPr id="10" name="LeNet"/>
          <p:cNvSpPr txBox="1"/>
          <p:nvPr/>
        </p:nvSpPr>
        <p:spPr>
          <a:xfrm>
            <a:off x="6458052" y="1701411"/>
            <a:ext cx="2485615"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altLang="zh-CN" sz="2000" dirty="0" smtClean="0">
                <a:solidFill>
                  <a:srgbClr val="09405E"/>
                </a:solidFill>
                <a:latin typeface="微软雅黑" panose="020B0503020204020204" pitchFamily="34" charset="-122"/>
                <a:ea typeface="微软雅黑" panose="020B0503020204020204" pitchFamily="34" charset="-122"/>
              </a:rPr>
              <a:t>VGG</a:t>
            </a:r>
            <a:r>
              <a:rPr lang="zh-CN" altLang="en-US" sz="2000" dirty="0" smtClean="0">
                <a:solidFill>
                  <a:srgbClr val="09405E"/>
                </a:solidFill>
                <a:latin typeface="微软雅黑" panose="020B0503020204020204" pitchFamily="34" charset="-122"/>
                <a:ea typeface="微软雅黑" panose="020B0503020204020204" pitchFamily="34" charset="-122"/>
              </a:rPr>
              <a:t>： </a:t>
            </a:r>
            <a:r>
              <a:rPr lang="en-US" altLang="zh-CN" sz="2000" dirty="0" smtClean="0">
                <a:solidFill>
                  <a:srgbClr val="09405E"/>
                </a:solidFill>
                <a:latin typeface="微软雅黑" panose="020B0503020204020204" pitchFamily="34" charset="-122"/>
                <a:ea typeface="微软雅黑" panose="020B0503020204020204" pitchFamily="34" charset="-122"/>
              </a:rPr>
              <a:t>2014</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en-US" altLang="zh-CN" sz="2000" dirty="0" smtClean="0">
                <a:solidFill>
                  <a:srgbClr val="09405E"/>
                </a:solidFill>
                <a:latin typeface="微软雅黑" panose="020B0503020204020204" pitchFamily="34" charset="-122"/>
                <a:ea typeface="微软雅黑" panose="020B0503020204020204" pitchFamily="34" charset="-122"/>
              </a:rPr>
              <a:t>ImageNet</a:t>
            </a:r>
            <a:r>
              <a:rPr lang="zh-CN" altLang="en-US" sz="2000" dirty="0" smtClean="0">
                <a:solidFill>
                  <a:srgbClr val="09405E"/>
                </a:solidFill>
                <a:latin typeface="微软雅黑" panose="020B0503020204020204" pitchFamily="34" charset="-122"/>
                <a:ea typeface="微软雅黑" panose="020B0503020204020204" pitchFamily="34" charset="-122"/>
              </a:rPr>
              <a:t>竞赛第</a:t>
            </a:r>
            <a:r>
              <a:rPr lang="en-US" altLang="zh-CN" sz="2000" dirty="0" smtClean="0">
                <a:solidFill>
                  <a:srgbClr val="09405E"/>
                </a:solidFill>
                <a:latin typeface="微软雅黑" panose="020B0503020204020204" pitchFamily="34" charset="-122"/>
                <a:ea typeface="微软雅黑" panose="020B0503020204020204" pitchFamily="34" charset="-122"/>
              </a:rPr>
              <a:t>2</a:t>
            </a:r>
            <a:r>
              <a:rPr lang="zh-CN" altLang="en-US" sz="2000" dirty="0" smtClean="0">
                <a:solidFill>
                  <a:srgbClr val="09405E"/>
                </a:solidFill>
                <a:latin typeface="微软雅黑" panose="020B0503020204020204" pitchFamily="34" charset="-122"/>
                <a:ea typeface="微软雅黑" panose="020B0503020204020204" pitchFamily="34" charset="-122"/>
              </a:rPr>
              <a:t>名</a:t>
            </a:r>
            <a:endParaRPr lang="en-US" altLang="zh-CN" sz="2000" dirty="0">
              <a:solidFill>
                <a:srgbClr val="09405E"/>
              </a:solidFill>
              <a:latin typeface="微软雅黑" panose="020B0503020204020204" pitchFamily="34" charset="-122"/>
              <a:ea typeface="微软雅黑" panose="020B0503020204020204" pitchFamily="34" charset="-122"/>
            </a:endParaRPr>
          </a:p>
        </p:txBody>
      </p:sp>
      <p:sp>
        <p:nvSpPr>
          <p:cNvPr id="13" name="矩形 12"/>
          <p:cNvSpPr/>
          <p:nvPr/>
        </p:nvSpPr>
        <p:spPr>
          <a:xfrm>
            <a:off x="9606614" y="6503157"/>
            <a:ext cx="2177199" cy="369332"/>
          </a:xfrm>
          <a:prstGeom prst="rect">
            <a:avLst/>
          </a:prstGeom>
        </p:spPr>
        <p:txBody>
          <a:bodyPr wrap="none">
            <a:spAutoFit/>
          </a:bodyPr>
          <a:lstStyle/>
          <a:p>
            <a:r>
              <a:rPr lang="en-US" altLang="zh-CN" dirty="0" smtClean="0"/>
              <a:t>1x1 </a:t>
            </a:r>
            <a:r>
              <a:rPr lang="zh-CN" altLang="en-US" dirty="0" smtClean="0"/>
              <a:t>卷积 </a:t>
            </a:r>
            <a:r>
              <a:rPr lang="en-US" altLang="zh-CN" dirty="0" smtClean="0"/>
              <a:t>+ </a:t>
            </a:r>
            <a:r>
              <a:rPr lang="zh-CN" altLang="en-US" dirty="0" smtClean="0"/>
              <a:t>全局池化</a:t>
            </a:r>
            <a:endParaRPr lang="zh-CN" altLang="en-US" dirty="0"/>
          </a:p>
        </p:txBody>
      </p:sp>
      <p:sp>
        <p:nvSpPr>
          <p:cNvPr id="14" name="矩形 13"/>
          <p:cNvSpPr/>
          <p:nvPr/>
        </p:nvSpPr>
        <p:spPr>
          <a:xfrm>
            <a:off x="7041046" y="6503157"/>
            <a:ext cx="1350498" cy="369332"/>
          </a:xfrm>
          <a:prstGeom prst="rect">
            <a:avLst/>
          </a:prstGeom>
        </p:spPr>
        <p:txBody>
          <a:bodyPr wrap="none">
            <a:spAutoFit/>
          </a:bodyPr>
          <a:lstStyle/>
          <a:p>
            <a:r>
              <a:rPr lang="ja-JP" altLang="en-US" dirty="0" smtClean="0"/>
              <a:t>重复</a:t>
            </a:r>
            <a:r>
              <a:rPr lang="en-US" altLang="zh-CN" dirty="0" smtClean="0"/>
              <a:t>VGG</a:t>
            </a:r>
            <a:r>
              <a:rPr lang="zh-CN" altLang="en-US" dirty="0" smtClean="0"/>
              <a:t> </a:t>
            </a:r>
            <a:r>
              <a:rPr lang="ja-JP" altLang="en-US" dirty="0"/>
              <a:t>块</a:t>
            </a:r>
            <a:endParaRPr lang="zh-CN" altLang="en-US" dirty="0"/>
          </a:p>
        </p:txBody>
      </p:sp>
      <p:pic>
        <p:nvPicPr>
          <p:cNvPr id="15" name="Image" descr="Image"/>
          <p:cNvPicPr>
            <a:picLocks noChangeAspect="1"/>
          </p:cNvPicPr>
          <p:nvPr/>
        </p:nvPicPr>
        <p:blipFill>
          <a:blip r:embed="rId4"/>
          <a:srcRect l="78809" t="24397" b="24397"/>
          <a:stretch>
            <a:fillRect/>
          </a:stretch>
        </p:blipFill>
        <p:spPr>
          <a:xfrm>
            <a:off x="9437304" y="1154890"/>
            <a:ext cx="1360881" cy="1976437"/>
          </a:xfrm>
          <a:prstGeom prst="rect">
            <a:avLst/>
          </a:prstGeom>
          <a:ln w="12700">
            <a:miter lim="400000"/>
          </a:ln>
        </p:spPr>
      </p:pic>
      <p:pic>
        <p:nvPicPr>
          <p:cNvPr id="16" name="Screen Shot 2019-02-22 at 11.26.04 AM.png" descr="Screen Shot 2019-02-22 at 11.26.04 AM.png"/>
          <p:cNvPicPr>
            <a:picLocks noChangeAspect="1"/>
          </p:cNvPicPr>
          <p:nvPr/>
        </p:nvPicPr>
        <p:blipFill>
          <a:blip r:embed="rId5"/>
          <a:srcRect t="25944"/>
          <a:stretch>
            <a:fillRect/>
          </a:stretch>
        </p:blipFill>
        <p:spPr>
          <a:xfrm>
            <a:off x="9378168" y="3190389"/>
            <a:ext cx="1451882" cy="3312768"/>
          </a:xfrm>
          <a:prstGeom prst="rect">
            <a:avLst/>
          </a:prstGeom>
          <a:ln w="12700">
            <a:miter lim="400000"/>
          </a:ln>
        </p:spPr>
      </p:pic>
      <p:sp>
        <p:nvSpPr>
          <p:cNvPr id="18" name="LeNet"/>
          <p:cNvSpPr txBox="1"/>
          <p:nvPr/>
        </p:nvSpPr>
        <p:spPr>
          <a:xfrm>
            <a:off x="8899170" y="810176"/>
            <a:ext cx="2334933"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altLang="zh-CN" sz="2000" dirty="0" err="1" smtClean="0">
                <a:solidFill>
                  <a:srgbClr val="09405E"/>
                </a:solidFill>
                <a:latin typeface="微软雅黑" panose="020B0503020204020204" pitchFamily="34" charset="-122"/>
                <a:ea typeface="微软雅黑" panose="020B0503020204020204" pitchFamily="34" charset="-122"/>
              </a:rPr>
              <a:t>NiN</a:t>
            </a:r>
            <a:r>
              <a:rPr lang="zh-CN" altLang="en-US" sz="2000" dirty="0" smtClean="0">
                <a:solidFill>
                  <a:srgbClr val="09405E"/>
                </a:solidFill>
                <a:latin typeface="微软雅黑" panose="020B0503020204020204" pitchFamily="34" charset="-122"/>
                <a:ea typeface="微软雅黑" panose="020B0503020204020204" pitchFamily="34" charset="-122"/>
              </a:rPr>
              <a:t>： </a:t>
            </a:r>
            <a:r>
              <a:rPr lang="en-US" altLang="zh-CN" sz="2000" dirty="0" smtClean="0">
                <a:solidFill>
                  <a:srgbClr val="09405E"/>
                </a:solidFill>
                <a:latin typeface="微软雅黑" panose="020B0503020204020204" pitchFamily="34" charset="-122"/>
                <a:ea typeface="微软雅黑" panose="020B0503020204020204" pitchFamily="34" charset="-122"/>
              </a:rPr>
              <a:t>2014</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en-US" altLang="zh-CN" sz="2000" dirty="0" smtClean="0">
                <a:solidFill>
                  <a:srgbClr val="09405E"/>
                </a:solidFill>
                <a:latin typeface="微软雅黑" panose="020B0503020204020204" pitchFamily="34" charset="-122"/>
                <a:ea typeface="微软雅黑" panose="020B0503020204020204" pitchFamily="34" charset="-122"/>
              </a:rPr>
              <a:t>ImageNet</a:t>
            </a:r>
            <a:r>
              <a:rPr lang="zh-CN" altLang="en-US" sz="2000" dirty="0" smtClean="0">
                <a:solidFill>
                  <a:srgbClr val="09405E"/>
                </a:solidFill>
                <a:latin typeface="微软雅黑" panose="020B0503020204020204" pitchFamily="34" charset="-122"/>
                <a:ea typeface="微软雅黑" panose="020B0503020204020204" pitchFamily="34" charset="-122"/>
              </a:rPr>
              <a:t>竞赛冠军</a:t>
            </a:r>
            <a:endParaRPr lang="en-US" altLang="zh-CN" sz="2000" dirty="0">
              <a:solidFill>
                <a:srgbClr val="09405E"/>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990" y="2409297"/>
            <a:ext cx="4091260" cy="4159221"/>
          </a:xfrm>
          <a:prstGeom prst="rect">
            <a:avLst/>
          </a:prstGeom>
        </p:spPr>
      </p:pic>
      <p:cxnSp>
        <p:nvCxnSpPr>
          <p:cNvPr id="20" name="直线箭头连接符 19"/>
          <p:cNvCxnSpPr/>
          <p:nvPr/>
        </p:nvCxnSpPr>
        <p:spPr bwMode="auto">
          <a:xfrm flipH="1" flipV="1">
            <a:off x="6668430" y="5642518"/>
            <a:ext cx="298820" cy="3510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06569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72768" y="2156033"/>
            <a:ext cx="9198864" cy="2306239"/>
          </a:xfrm>
        </p:spPr>
        <p:txBody>
          <a:bodyPr>
            <a:normAutofit fontScale="90000"/>
          </a:bodyPr>
          <a:lstStyle/>
          <a:p>
            <a:r>
              <a:rPr lang="zh-CN" altLang="en-US" dirty="0" smtClean="0"/>
              <a:t>基本结构：</a:t>
            </a:r>
            <a:r>
              <a:rPr lang="en-US" altLang="zh-CN" dirty="0" smtClean="0"/>
              <a:t/>
            </a:r>
            <a:br>
              <a:rPr lang="en-US" altLang="zh-CN" dirty="0" smtClean="0"/>
            </a:br>
            <a:r>
              <a:rPr lang="zh-CN" altLang="en-US" dirty="0" smtClean="0"/>
              <a:t>卷积层（</a:t>
            </a:r>
            <a:r>
              <a:rPr lang="en-US" altLang="zh-TW" dirty="0"/>
              <a:t> Convolutional </a:t>
            </a:r>
            <a:r>
              <a:rPr lang="en-US" altLang="zh-TW" dirty="0" smtClean="0"/>
              <a:t>Layer</a:t>
            </a:r>
            <a:r>
              <a:rPr lang="zh-CN" altLang="en-US" dirty="0" smtClean="0"/>
              <a:t>）</a:t>
            </a:r>
            <a:r>
              <a:rPr lang="en-US" altLang="zh-CN" dirty="0" smtClean="0"/>
              <a:t/>
            </a:r>
            <a:br>
              <a:rPr lang="en-US" altLang="zh-CN" dirty="0" smtClean="0"/>
            </a:br>
            <a:r>
              <a:rPr lang="zh-CN" altLang="en-US" dirty="0" smtClean="0"/>
              <a:t>激活层</a:t>
            </a:r>
            <a:r>
              <a:rPr lang="en-US" altLang="zh-CN" dirty="0" smtClean="0"/>
              <a:t/>
            </a:r>
            <a:br>
              <a:rPr lang="en-US" altLang="zh-CN" dirty="0" smtClean="0"/>
            </a:br>
            <a:r>
              <a:rPr lang="zh-CN" altLang="en-US" dirty="0" smtClean="0"/>
              <a:t>池化层（</a:t>
            </a:r>
            <a:r>
              <a:rPr lang="en-US" altLang="zh-TW" dirty="0"/>
              <a:t> </a:t>
            </a:r>
            <a:r>
              <a:rPr lang="en-US" altLang="zh-TW" dirty="0" smtClean="0"/>
              <a:t>Pooling </a:t>
            </a:r>
            <a:r>
              <a:rPr lang="en-US" altLang="zh-TW" dirty="0"/>
              <a:t>Layer </a:t>
            </a:r>
            <a:r>
              <a:rPr lang="zh-CN" altLang="en-US" dirty="0" smtClean="0"/>
              <a:t>）</a:t>
            </a:r>
            <a:endParaRPr lang="zh-TW" altLang="en-US" dirty="0"/>
          </a:p>
        </p:txBody>
      </p:sp>
      <p:sp>
        <p:nvSpPr>
          <p:cNvPr id="3" name="矩形 2"/>
          <p:cNvSpPr/>
          <p:nvPr/>
        </p:nvSpPr>
        <p:spPr>
          <a:xfrm>
            <a:off x="2994402" y="5145439"/>
            <a:ext cx="6203197" cy="9608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latin typeface="Microsoft YaHei" charset="-122"/>
                <a:ea typeface="Microsoft YaHei" charset="-122"/>
                <a:cs typeface="Microsoft YaHei" charset="-122"/>
              </a:rPr>
              <a:t>简化网络</a:t>
            </a:r>
            <a:endParaRPr lang="en-US" altLang="zh-TW" sz="2800" dirty="0" smtClean="0">
              <a:latin typeface="Microsoft YaHei" charset="-122"/>
              <a:ea typeface="Microsoft YaHei" charset="-122"/>
              <a:cs typeface="Microsoft YaHei" charset="-122"/>
            </a:endParaRPr>
          </a:p>
          <a:p>
            <a:pPr algn="ctr"/>
            <a:r>
              <a:rPr lang="en-US" altLang="zh-TW" sz="2800" dirty="0" smtClean="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基于任务的先验知识</a:t>
            </a:r>
            <a:r>
              <a:rPr lang="en-US" altLang="zh-TW" sz="2800" dirty="0" smtClean="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649053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Image" descr="Image"/>
          <p:cNvPicPr>
            <a:picLocks noChangeAspect="1"/>
          </p:cNvPicPr>
          <p:nvPr/>
        </p:nvPicPr>
        <p:blipFill>
          <a:blip r:embed="rId2"/>
          <a:stretch>
            <a:fillRect/>
          </a:stretch>
        </p:blipFill>
        <p:spPr>
          <a:xfrm>
            <a:off x="0" y="2656632"/>
            <a:ext cx="12192000" cy="3068736"/>
          </a:xfrm>
          <a:prstGeom prst="rect">
            <a:avLst/>
          </a:prstGeom>
          <a:ln w="12700">
            <a:miter lim="400000"/>
          </a:ln>
        </p:spPr>
      </p:pic>
      <p:sp>
        <p:nvSpPr>
          <p:cNvPr id="506" name="Expensive if we have many outputs"/>
          <p:cNvSpPr/>
          <p:nvPr/>
        </p:nvSpPr>
        <p:spPr>
          <a:xfrm>
            <a:off x="2124892" y="1416594"/>
            <a:ext cx="8267337" cy="1441861"/>
          </a:xfrm>
          <a:custGeom>
            <a:avLst/>
            <a:gdLst/>
            <a:ahLst/>
            <a:cxnLst>
              <a:cxn ang="0">
                <a:pos x="wd2" y="hd2"/>
              </a:cxn>
              <a:cxn ang="5400000">
                <a:pos x="wd2" y="hd2"/>
              </a:cxn>
              <a:cxn ang="10800000">
                <a:pos x="wd2" y="hd2"/>
              </a:cxn>
              <a:cxn ang="16200000">
                <a:pos x="wd2" y="hd2"/>
              </a:cxn>
            </a:cxnLst>
            <a:rect l="0" t="0" r="r" b="b"/>
            <a:pathLst>
              <a:path w="21600" h="21600" extrusionOk="0">
                <a:moveTo>
                  <a:pt x="497" y="0"/>
                </a:moveTo>
                <a:cubicBezTo>
                  <a:pt x="222" y="0"/>
                  <a:pt x="0" y="332"/>
                  <a:pt x="0" y="743"/>
                </a:cubicBezTo>
                <a:lnTo>
                  <a:pt x="0" y="14127"/>
                </a:lnTo>
                <a:cubicBezTo>
                  <a:pt x="0" y="14537"/>
                  <a:pt x="222" y="14869"/>
                  <a:pt x="497" y="14869"/>
                </a:cubicBezTo>
                <a:lnTo>
                  <a:pt x="17185" y="14869"/>
                </a:lnTo>
                <a:lnTo>
                  <a:pt x="21600" y="21600"/>
                </a:lnTo>
                <a:lnTo>
                  <a:pt x="18689" y="11886"/>
                </a:lnTo>
                <a:lnTo>
                  <a:pt x="18689" y="743"/>
                </a:lnTo>
                <a:cubicBezTo>
                  <a:pt x="18689" y="332"/>
                  <a:pt x="18467" y="0"/>
                  <a:pt x="18193" y="0"/>
                </a:cubicBezTo>
                <a:lnTo>
                  <a:pt x="497" y="0"/>
                </a:lnTo>
                <a:close/>
              </a:path>
            </a:pathLst>
          </a:custGeom>
          <a:solidFill>
            <a:schemeClr val="accent3"/>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sz="2400">
                <a:solidFill>
                  <a:srgbClr val="FFFFFF"/>
                </a:solidFill>
              </a:defRPr>
            </a:lvl1pPr>
          </a:lstStyle>
          <a:p>
            <a:r>
              <a:rPr lang="zh-CN" altLang="en-US" sz="3200" dirty="0"/>
              <a:t>如果我们有很多输出，那开销就很大 </a:t>
            </a:r>
          </a:p>
          <a:p>
            <a:r>
              <a:rPr lang="zh-CN" altLang="en-US" sz="3200" dirty="0"/>
              <a:t>了</a:t>
            </a:r>
          </a:p>
        </p:txBody>
      </p:sp>
      <p:sp>
        <p:nvSpPr>
          <p:cNvPr id="2" name="标题 1"/>
          <p:cNvSpPr>
            <a:spLocks noGrp="1"/>
          </p:cNvSpPr>
          <p:nvPr>
            <p:ph type="title"/>
          </p:nvPr>
        </p:nvSpPr>
        <p:spPr/>
        <p:txBody>
          <a:bodyPr/>
          <a:lstStyle/>
          <a:p>
            <a:r>
              <a:rPr lang="en-US" altLang="zh-CN" dirty="0" err="1"/>
              <a:t>LeNet</a:t>
            </a:r>
            <a:endParaRPr kumimoji="1" lang="zh-CN" altLang="en-US" dirty="0"/>
          </a:p>
        </p:txBody>
      </p:sp>
      <p:sp>
        <p:nvSpPr>
          <p:cNvPr id="3" name="内容占位符 2"/>
          <p:cNvSpPr>
            <a:spLocks noGrp="1"/>
          </p:cNvSpPr>
          <p:nvPr>
            <p:ph sz="quarter" idx="10"/>
          </p:nvPr>
        </p:nvSpPr>
        <p:spPr/>
        <p:txBody>
          <a:bodyPr/>
          <a:lstStyle/>
          <a:p>
            <a:endParaRPr kumimoji="1" lang="zh-CN" altLang="en-US" dirty="0"/>
          </a:p>
        </p:txBody>
      </p:sp>
    </p:spTree>
    <p:extLst>
      <p:ext uri="{BB962C8B-B14F-4D97-AF65-F5344CB8AC3E}">
        <p14:creationId xmlns:p14="http://schemas.microsoft.com/office/powerpoint/2010/main" val="1128031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15117" y="1068110"/>
            <a:ext cx="10752465" cy="5237271"/>
          </a:xfrm>
        </p:spPr>
        <p:txBody>
          <a:bodyPr/>
          <a:lstStyle/>
          <a:p>
            <a:endParaRPr kumimoji="1" lang="zh-CN" altLang="en-US"/>
          </a:p>
        </p:txBody>
      </p:sp>
      <p:sp>
        <p:nvSpPr>
          <p:cNvPr id="280" name="AlexNet Architecture"/>
          <p:cNvSpPr txBox="1">
            <a:spLocks noGrp="1"/>
          </p:cNvSpPr>
          <p:nvPr>
            <p:ph type="title"/>
          </p:nvPr>
        </p:nvSpPr>
        <p:spPr>
          <a:prstGeom prst="rect">
            <a:avLst/>
          </a:prstGeom>
        </p:spPr>
        <p:txBody>
          <a:bodyPr/>
          <a:lstStyle/>
          <a:p>
            <a:r>
              <a:rPr dirty="0" err="1"/>
              <a:t>AlexNet</a:t>
            </a:r>
            <a:r>
              <a:rPr dirty="0"/>
              <a:t> </a:t>
            </a:r>
            <a:r>
              <a:rPr lang="ja-JP" altLang="en-US"/>
              <a:t>架构</a:t>
            </a:r>
            <a:r>
              <a:rPr dirty="0"/>
              <a:t> </a:t>
            </a:r>
          </a:p>
        </p:txBody>
      </p:sp>
      <p:pic>
        <p:nvPicPr>
          <p:cNvPr id="281" name="Image" descr="Image"/>
          <p:cNvPicPr>
            <a:picLocks noChangeAspect="1"/>
          </p:cNvPicPr>
          <p:nvPr/>
        </p:nvPicPr>
        <p:blipFill>
          <a:blip r:embed="rId2"/>
          <a:srcRect l="47736"/>
          <a:stretch>
            <a:fillRect/>
          </a:stretch>
        </p:blipFill>
        <p:spPr>
          <a:xfrm>
            <a:off x="4970196" y="2349223"/>
            <a:ext cx="3603907" cy="2630149"/>
          </a:xfrm>
          <a:prstGeom prst="rect">
            <a:avLst/>
          </a:prstGeom>
          <a:ln w="12700">
            <a:miter lim="400000"/>
          </a:ln>
        </p:spPr>
      </p:pic>
      <p:sp>
        <p:nvSpPr>
          <p:cNvPr id="282" name="LeNet"/>
          <p:cNvSpPr txBox="1"/>
          <p:nvPr/>
        </p:nvSpPr>
        <p:spPr>
          <a:xfrm>
            <a:off x="9743764" y="1679401"/>
            <a:ext cx="1103698"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LeNet</a:t>
            </a:r>
          </a:p>
        </p:txBody>
      </p:sp>
      <p:sp>
        <p:nvSpPr>
          <p:cNvPr id="283" name="AlexNet"/>
          <p:cNvSpPr txBox="1"/>
          <p:nvPr/>
        </p:nvSpPr>
        <p:spPr>
          <a:xfrm>
            <a:off x="5991350" y="1679401"/>
            <a:ext cx="1434173"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AlexNet</a:t>
            </a:r>
          </a:p>
        </p:txBody>
      </p:sp>
      <p:sp>
        <p:nvSpPr>
          <p:cNvPr id="284" name="Larger kernel size, stride because of the increased image size, and more output channels."/>
          <p:cNvSpPr/>
          <p:nvPr/>
        </p:nvSpPr>
        <p:spPr>
          <a:xfrm>
            <a:off x="182880" y="3785617"/>
            <a:ext cx="5212080" cy="20087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521" y="3309"/>
                </a:lnTo>
                <a:lnTo>
                  <a:pt x="454" y="3309"/>
                </a:lnTo>
                <a:cubicBezTo>
                  <a:pt x="203" y="3309"/>
                  <a:pt x="0" y="3675"/>
                  <a:pt x="0" y="4127"/>
                </a:cubicBezTo>
                <a:lnTo>
                  <a:pt x="0" y="20782"/>
                </a:lnTo>
                <a:cubicBezTo>
                  <a:pt x="0" y="21234"/>
                  <a:pt x="203" y="21600"/>
                  <a:pt x="454" y="21600"/>
                </a:cubicBezTo>
                <a:lnTo>
                  <a:pt x="18947" y="21600"/>
                </a:lnTo>
                <a:cubicBezTo>
                  <a:pt x="19198" y="21600"/>
                  <a:pt x="19401" y="21234"/>
                  <a:pt x="19401" y="20782"/>
                </a:cubicBezTo>
                <a:lnTo>
                  <a:pt x="19401" y="6193"/>
                </a:lnTo>
                <a:lnTo>
                  <a:pt x="2160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zh-CN" altLang="en-US" sz="2400" dirty="0">
                <a:latin typeface="Microsoft YaHei" charset="-122"/>
                <a:ea typeface="Microsoft YaHei" charset="-122"/>
                <a:cs typeface="Microsoft YaHei" charset="-122"/>
              </a:rPr>
              <a:t>更大的卷积</a:t>
            </a:r>
            <a:r>
              <a:rPr lang="zh-CN" altLang="en-US" sz="2400" dirty="0" smtClean="0">
                <a:latin typeface="Microsoft YaHei" charset="-122"/>
                <a:ea typeface="Microsoft YaHei" charset="-122"/>
                <a:cs typeface="Microsoft YaHei" charset="-122"/>
              </a:rPr>
              <a:t>核</a:t>
            </a:r>
            <a:endParaRPr lang="en-US" altLang="zh-CN" sz="2400" dirty="0" smtClean="0">
              <a:latin typeface="Microsoft YaHei" charset="-122"/>
              <a:ea typeface="Microsoft YaHei" charset="-122"/>
              <a:cs typeface="Microsoft YaHei" charset="-122"/>
            </a:endParaRPr>
          </a:p>
          <a:p>
            <a:pPr algn="l"/>
            <a:r>
              <a:rPr lang="zh-CN" altLang="en-US" sz="2400" dirty="0" smtClean="0">
                <a:latin typeface="Microsoft YaHei" charset="-122"/>
                <a:ea typeface="Microsoft YaHei" charset="-122"/>
                <a:cs typeface="Microsoft YaHei" charset="-122"/>
              </a:rPr>
              <a:t>更</a:t>
            </a:r>
            <a:r>
              <a:rPr lang="zh-CN" altLang="en-US" sz="2400" dirty="0">
                <a:latin typeface="Microsoft YaHei" charset="-122"/>
                <a:ea typeface="Microsoft YaHei" charset="-122"/>
                <a:cs typeface="Microsoft YaHei" charset="-122"/>
              </a:rPr>
              <a:t>大的步</a:t>
            </a:r>
            <a:r>
              <a:rPr lang="zh-CN" altLang="en-US" sz="2400" dirty="0" smtClean="0">
                <a:latin typeface="Microsoft YaHei" charset="-122"/>
                <a:ea typeface="Microsoft YaHei" charset="-122"/>
                <a:cs typeface="Microsoft YaHei" charset="-122"/>
              </a:rPr>
              <a:t>长</a:t>
            </a:r>
            <a:endParaRPr lang="en-US" altLang="zh-CN" sz="2400" dirty="0" smtClean="0">
              <a:latin typeface="Microsoft YaHei" charset="-122"/>
              <a:ea typeface="Microsoft YaHei" charset="-122"/>
              <a:cs typeface="Microsoft YaHei" charset="-122"/>
            </a:endParaRPr>
          </a:p>
          <a:p>
            <a:pPr algn="l"/>
            <a:r>
              <a:rPr lang="ja-JP" altLang="en-US" sz="2400" dirty="0" smtClean="0">
                <a:latin typeface="Microsoft YaHei" charset="-122"/>
                <a:ea typeface="Microsoft YaHei" charset="-122"/>
                <a:cs typeface="Microsoft YaHei" charset="-122"/>
              </a:rPr>
              <a:t>由于</a:t>
            </a:r>
            <a:r>
              <a:rPr lang="ja-JP" altLang="en-US" sz="2400" dirty="0">
                <a:latin typeface="Microsoft YaHei" charset="-122"/>
                <a:ea typeface="Microsoft YaHei" charset="-122"/>
                <a:cs typeface="Microsoft YaHei" charset="-122"/>
              </a:rPr>
              <a:t>图像尺寸增大</a:t>
            </a:r>
            <a:r>
              <a:rPr lang="ja-JP" altLang="en-US"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图像中目标的</a:t>
            </a:r>
            <a:endParaRPr lang="en-US" altLang="zh-CN" sz="2400" dirty="0" smtClean="0">
              <a:latin typeface="Microsoft YaHei" charset="-122"/>
              <a:ea typeface="Microsoft YaHei" charset="-122"/>
              <a:cs typeface="Microsoft YaHei" charset="-122"/>
            </a:endParaRPr>
          </a:p>
          <a:p>
            <a:pPr algn="l"/>
            <a:r>
              <a:rPr lang="zh-CN" altLang="en-US" sz="2400" dirty="0" smtClean="0">
                <a:latin typeface="Microsoft YaHei" charset="-122"/>
                <a:ea typeface="Microsoft YaHei" charset="-122"/>
                <a:cs typeface="Microsoft YaHei" charset="-122"/>
              </a:rPr>
              <a:t>尺寸也大，</a:t>
            </a:r>
            <a:r>
              <a:rPr lang="ja-JP" altLang="en-US" sz="2400" dirty="0" smtClean="0">
                <a:latin typeface="Microsoft YaHei" charset="-122"/>
                <a:ea typeface="Microsoft YaHei" charset="-122"/>
                <a:cs typeface="Microsoft YaHei" charset="-122"/>
              </a:rPr>
              <a:t>输出</a:t>
            </a:r>
            <a:r>
              <a:rPr lang="ja-JP" altLang="en-US" sz="2400" dirty="0">
                <a:latin typeface="Microsoft YaHei" charset="-122"/>
                <a:ea typeface="Microsoft YaHei" charset="-122"/>
                <a:cs typeface="Microsoft YaHei" charset="-122"/>
              </a:rPr>
              <a:t>通道更</a:t>
            </a:r>
            <a:r>
              <a:rPr lang="ja-JP" altLang="en-US" sz="2400" dirty="0" smtClean="0">
                <a:latin typeface="Microsoft YaHei" charset="-122"/>
                <a:ea typeface="Microsoft YaHei" charset="-122"/>
                <a:cs typeface="Microsoft YaHei" charset="-122"/>
              </a:rPr>
              <a:t>多</a:t>
            </a:r>
            <a:endParaRPr sz="2400" dirty="0">
              <a:latin typeface="Microsoft YaHei" charset="-122"/>
              <a:ea typeface="Microsoft YaHei" charset="-122"/>
              <a:cs typeface="Microsoft YaHei" charset="-122"/>
            </a:endParaRPr>
          </a:p>
        </p:txBody>
      </p:sp>
      <p:pic>
        <p:nvPicPr>
          <p:cNvPr id="285" name="Image" descr="Image"/>
          <p:cNvPicPr>
            <a:picLocks noChangeAspect="1"/>
          </p:cNvPicPr>
          <p:nvPr/>
        </p:nvPicPr>
        <p:blipFill>
          <a:blip r:embed="rId2"/>
          <a:srcRect r="54012"/>
          <a:stretch>
            <a:fillRect/>
          </a:stretch>
        </p:blipFill>
        <p:spPr>
          <a:xfrm>
            <a:off x="8769774" y="2371671"/>
            <a:ext cx="3171140" cy="2630151"/>
          </a:xfrm>
          <a:prstGeom prst="rect">
            <a:avLst/>
          </a:prstGeom>
          <a:ln w="12700">
            <a:miter lim="400000"/>
          </a:ln>
        </p:spPr>
      </p:pic>
      <p:sp>
        <p:nvSpPr>
          <p:cNvPr id="286" name="Larger pool size, change to max pooling"/>
          <p:cNvSpPr/>
          <p:nvPr/>
        </p:nvSpPr>
        <p:spPr>
          <a:xfrm>
            <a:off x="531998" y="2215803"/>
            <a:ext cx="4939232" cy="1054631"/>
          </a:xfrm>
          <a:custGeom>
            <a:avLst/>
            <a:gdLst/>
            <a:ahLst/>
            <a:cxnLst>
              <a:cxn ang="0">
                <a:pos x="wd2" y="hd2"/>
              </a:cxn>
              <a:cxn ang="5400000">
                <a:pos x="wd2" y="hd2"/>
              </a:cxn>
              <a:cxn ang="10800000">
                <a:pos x="wd2" y="hd2"/>
              </a:cxn>
              <a:cxn ang="16200000">
                <a:pos x="wd2" y="hd2"/>
              </a:cxn>
            </a:cxnLst>
            <a:rect l="0" t="0" r="r" b="b"/>
            <a:pathLst>
              <a:path w="21600" h="21600" extrusionOk="0">
                <a:moveTo>
                  <a:pt x="445" y="0"/>
                </a:moveTo>
                <a:cubicBezTo>
                  <a:pt x="199" y="0"/>
                  <a:pt x="0" y="776"/>
                  <a:pt x="0" y="1734"/>
                </a:cubicBezTo>
                <a:lnTo>
                  <a:pt x="0" y="19866"/>
                </a:lnTo>
                <a:cubicBezTo>
                  <a:pt x="0" y="20824"/>
                  <a:pt x="199" y="21600"/>
                  <a:pt x="445" y="21600"/>
                </a:cubicBezTo>
                <a:lnTo>
                  <a:pt x="18552" y="21600"/>
                </a:lnTo>
                <a:cubicBezTo>
                  <a:pt x="18797" y="21600"/>
                  <a:pt x="18997" y="20824"/>
                  <a:pt x="18997" y="19866"/>
                </a:cubicBezTo>
                <a:lnTo>
                  <a:pt x="18997" y="12875"/>
                </a:lnTo>
                <a:lnTo>
                  <a:pt x="21600" y="10621"/>
                </a:lnTo>
                <a:lnTo>
                  <a:pt x="18997" y="8367"/>
                </a:lnTo>
                <a:lnTo>
                  <a:pt x="18997" y="1734"/>
                </a:lnTo>
                <a:cubicBezTo>
                  <a:pt x="18997" y="776"/>
                  <a:pt x="18797" y="0"/>
                  <a:pt x="18552" y="0"/>
                </a:cubicBezTo>
                <a:lnTo>
                  <a:pt x="445"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ja-JP" altLang="en-US" sz="2400" dirty="0">
                <a:latin typeface="Microsoft YaHei" charset="-122"/>
                <a:ea typeface="Microsoft YaHei" charset="-122"/>
                <a:cs typeface="Microsoft YaHei" charset="-122"/>
              </a:rPr>
              <a:t>池化窗口更大</a:t>
            </a:r>
            <a:r>
              <a:rPr lang="ja-JP" altLang="en-US"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最</a:t>
            </a:r>
            <a:r>
              <a:rPr lang="zh-CN" altLang="en-US" sz="2400" dirty="0">
                <a:latin typeface="Microsoft YaHei" charset="-122"/>
                <a:ea typeface="Microsoft YaHei" charset="-122"/>
                <a:cs typeface="Microsoft YaHei" charset="-122"/>
              </a:rPr>
              <a:t>大池化 </a:t>
            </a:r>
          </a:p>
        </p:txBody>
      </p:sp>
    </p:spTree>
    <p:extLst>
      <p:ext uri="{BB962C8B-B14F-4D97-AF65-F5344CB8AC3E}">
        <p14:creationId xmlns:p14="http://schemas.microsoft.com/office/powerpoint/2010/main" val="191815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288" name="AlexNet Architecture"/>
          <p:cNvSpPr txBox="1">
            <a:spLocks noGrp="1"/>
          </p:cNvSpPr>
          <p:nvPr>
            <p:ph type="title"/>
          </p:nvPr>
        </p:nvSpPr>
        <p:spPr>
          <a:prstGeom prst="rect">
            <a:avLst/>
          </a:prstGeom>
        </p:spPr>
        <p:txBody>
          <a:bodyPr/>
          <a:lstStyle/>
          <a:p>
            <a:r>
              <a:rPr dirty="0" err="1"/>
              <a:t>AlexNet</a:t>
            </a:r>
            <a:r>
              <a:rPr lang="zh-CN" altLang="en-US" dirty="0"/>
              <a:t> </a:t>
            </a:r>
            <a:r>
              <a:rPr lang="ja-JP" altLang="en-US"/>
              <a:t>架构</a:t>
            </a:r>
            <a:endParaRPr dirty="0"/>
          </a:p>
        </p:txBody>
      </p:sp>
      <p:pic>
        <p:nvPicPr>
          <p:cNvPr id="289" name="Image" descr="Image"/>
          <p:cNvPicPr>
            <a:picLocks noChangeAspect="1"/>
          </p:cNvPicPr>
          <p:nvPr/>
        </p:nvPicPr>
        <p:blipFill>
          <a:blip r:embed="rId3"/>
          <a:srcRect t="67883" r="52425"/>
          <a:stretch>
            <a:fillRect/>
          </a:stretch>
        </p:blipFill>
        <p:spPr>
          <a:xfrm>
            <a:off x="8459002" y="3167769"/>
            <a:ext cx="3012909" cy="1598096"/>
          </a:xfrm>
          <a:prstGeom prst="rect">
            <a:avLst/>
          </a:prstGeom>
          <a:ln w="12700">
            <a:miter lim="400000"/>
          </a:ln>
        </p:spPr>
      </p:pic>
      <p:sp>
        <p:nvSpPr>
          <p:cNvPr id="290" name="Rectangle"/>
          <p:cNvSpPr/>
          <p:nvPr/>
        </p:nvSpPr>
        <p:spPr>
          <a:xfrm>
            <a:off x="3886513" y="2207727"/>
            <a:ext cx="2893219" cy="2280375"/>
          </a:xfrm>
          <a:prstGeom prst="rect">
            <a:avLst/>
          </a:prstGeom>
          <a:solidFill>
            <a:srgbClr val="FFFFFF"/>
          </a:solidFill>
          <a:ln w="12700">
            <a:miter lim="400000"/>
          </a:ln>
        </p:spPr>
        <p:txBody>
          <a:bodyPr lIns="60959" rIns="60959" anchor="ctr"/>
          <a:lstStyle/>
          <a:p>
            <a:pPr>
              <a:spcBef>
                <a:spcPts val="1200"/>
              </a:spcBef>
              <a:defRPr sz="4000" b="1">
                <a:solidFill>
                  <a:srgbClr val="000000"/>
                </a:solidFill>
              </a:defRPr>
            </a:pPr>
            <a:endParaRPr sz="5333"/>
          </a:p>
        </p:txBody>
      </p:sp>
      <p:pic>
        <p:nvPicPr>
          <p:cNvPr id="291" name="Image" descr="Image"/>
          <p:cNvPicPr>
            <a:picLocks noChangeAspect="1"/>
          </p:cNvPicPr>
          <p:nvPr/>
        </p:nvPicPr>
        <p:blipFill>
          <a:blip r:embed="rId3"/>
          <a:srcRect l="47445"/>
          <a:stretch>
            <a:fillRect/>
          </a:stretch>
        </p:blipFill>
        <p:spPr>
          <a:xfrm>
            <a:off x="4931463" y="1464709"/>
            <a:ext cx="3328268" cy="4975953"/>
          </a:xfrm>
          <a:prstGeom prst="rect">
            <a:avLst/>
          </a:prstGeom>
          <a:ln w="12700">
            <a:miter lim="400000"/>
          </a:ln>
        </p:spPr>
      </p:pic>
      <p:sp>
        <p:nvSpPr>
          <p:cNvPr id="292" name="LeNet"/>
          <p:cNvSpPr txBox="1"/>
          <p:nvPr/>
        </p:nvSpPr>
        <p:spPr>
          <a:xfrm>
            <a:off x="9203416" y="2481169"/>
            <a:ext cx="1103698"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LeNet</a:t>
            </a:r>
          </a:p>
        </p:txBody>
      </p:sp>
      <p:sp>
        <p:nvSpPr>
          <p:cNvPr id="293" name="AlexNet"/>
          <p:cNvSpPr txBox="1"/>
          <p:nvPr/>
        </p:nvSpPr>
        <p:spPr>
          <a:xfrm>
            <a:off x="5814769" y="866926"/>
            <a:ext cx="1434173"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AlexNet</a:t>
            </a:r>
          </a:p>
        </p:txBody>
      </p:sp>
      <p:sp>
        <p:nvSpPr>
          <p:cNvPr id="294" name="More output channels."/>
          <p:cNvSpPr/>
          <p:nvPr/>
        </p:nvSpPr>
        <p:spPr>
          <a:xfrm>
            <a:off x="1509792" y="5704496"/>
            <a:ext cx="3559233" cy="693739"/>
          </a:xfrm>
          <a:custGeom>
            <a:avLst/>
            <a:gdLst/>
            <a:ahLst/>
            <a:cxnLst>
              <a:cxn ang="0">
                <a:pos x="wd2" y="hd2"/>
              </a:cxn>
              <a:cxn ang="5400000">
                <a:pos x="wd2" y="hd2"/>
              </a:cxn>
              <a:cxn ang="10800000">
                <a:pos x="wd2" y="hd2"/>
              </a:cxn>
              <a:cxn ang="16200000">
                <a:pos x="wd2" y="hd2"/>
              </a:cxn>
            </a:cxnLst>
            <a:rect l="0" t="0" r="r" b="b"/>
            <a:pathLst>
              <a:path w="21600" h="21600" extrusionOk="0">
                <a:moveTo>
                  <a:pt x="408" y="0"/>
                </a:moveTo>
                <a:cubicBezTo>
                  <a:pt x="182" y="0"/>
                  <a:pt x="0" y="1180"/>
                  <a:pt x="0" y="2636"/>
                </a:cubicBezTo>
                <a:lnTo>
                  <a:pt x="0" y="18964"/>
                </a:lnTo>
                <a:cubicBezTo>
                  <a:pt x="0" y="20420"/>
                  <a:pt x="182" y="21600"/>
                  <a:pt x="408" y="21600"/>
                </a:cubicBezTo>
                <a:lnTo>
                  <a:pt x="16992" y="21600"/>
                </a:lnTo>
                <a:cubicBezTo>
                  <a:pt x="17217" y="21600"/>
                  <a:pt x="17399" y="20420"/>
                  <a:pt x="17399" y="18964"/>
                </a:cubicBezTo>
                <a:lnTo>
                  <a:pt x="17399" y="17333"/>
                </a:lnTo>
                <a:lnTo>
                  <a:pt x="21600" y="12060"/>
                </a:lnTo>
                <a:lnTo>
                  <a:pt x="17399" y="6772"/>
                </a:lnTo>
                <a:lnTo>
                  <a:pt x="17399" y="2636"/>
                </a:lnTo>
                <a:cubicBezTo>
                  <a:pt x="17399" y="1180"/>
                  <a:pt x="17217" y="0"/>
                  <a:pt x="16992" y="0"/>
                </a:cubicBezTo>
                <a:lnTo>
                  <a:pt x="408"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zh-CN" altLang="en-US" sz="2400" dirty="0">
                <a:latin typeface="Microsoft YaHei" charset="-122"/>
                <a:ea typeface="Microsoft YaHei" charset="-122"/>
                <a:cs typeface="Microsoft YaHei" charset="-122"/>
              </a:rPr>
              <a:t>更多的输出通道数 </a:t>
            </a:r>
          </a:p>
        </p:txBody>
      </p:sp>
      <p:sp>
        <p:nvSpPr>
          <p:cNvPr id="295" name="3 additional convolutional  layers"/>
          <p:cNvSpPr/>
          <p:nvPr/>
        </p:nvSpPr>
        <p:spPr>
          <a:xfrm>
            <a:off x="1509792" y="2813515"/>
            <a:ext cx="3033088" cy="1190627"/>
          </a:xfrm>
          <a:custGeom>
            <a:avLst/>
            <a:gdLst/>
            <a:ahLst/>
            <a:cxnLst>
              <a:cxn ang="0">
                <a:pos x="wd2" y="hd2"/>
              </a:cxn>
              <a:cxn ang="5400000">
                <a:pos x="wd2" y="hd2"/>
              </a:cxn>
              <a:cxn ang="10800000">
                <a:pos x="wd2" y="hd2"/>
              </a:cxn>
              <a:cxn ang="16200000">
                <a:pos x="wd2" y="hd2"/>
              </a:cxn>
            </a:cxnLst>
            <a:rect l="0" t="0" r="r" b="b"/>
            <a:pathLst>
              <a:path w="21600" h="21600" extrusionOk="0">
                <a:moveTo>
                  <a:pt x="410" y="0"/>
                </a:moveTo>
                <a:cubicBezTo>
                  <a:pt x="184" y="0"/>
                  <a:pt x="0" y="688"/>
                  <a:pt x="0" y="1536"/>
                </a:cubicBezTo>
                <a:lnTo>
                  <a:pt x="0" y="20064"/>
                </a:lnTo>
                <a:cubicBezTo>
                  <a:pt x="0" y="20912"/>
                  <a:pt x="184" y="21600"/>
                  <a:pt x="410" y="21600"/>
                </a:cubicBezTo>
                <a:lnTo>
                  <a:pt x="17109" y="21600"/>
                </a:lnTo>
                <a:cubicBezTo>
                  <a:pt x="17335" y="21600"/>
                  <a:pt x="17519" y="20912"/>
                  <a:pt x="17519" y="20064"/>
                </a:cubicBezTo>
                <a:lnTo>
                  <a:pt x="17519" y="19286"/>
                </a:lnTo>
                <a:lnTo>
                  <a:pt x="21600" y="16214"/>
                </a:lnTo>
                <a:lnTo>
                  <a:pt x="17519" y="13142"/>
                </a:lnTo>
                <a:lnTo>
                  <a:pt x="17519" y="1536"/>
                </a:lnTo>
                <a:cubicBezTo>
                  <a:pt x="17519" y="688"/>
                  <a:pt x="17335" y="0"/>
                  <a:pt x="17109" y="0"/>
                </a:cubicBezTo>
                <a:lnTo>
                  <a:pt x="41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p>
            <a:pPr>
              <a:defRPr>
                <a:solidFill>
                  <a:srgbClr val="FFFFFF"/>
                </a:solidFill>
              </a:defRPr>
            </a:pPr>
            <a:r>
              <a:rPr lang="en-US" altLang="ja-JP" sz="2400" dirty="0">
                <a:latin typeface="Microsoft YaHei" charset="-122"/>
                <a:ea typeface="Microsoft YaHei" charset="-122"/>
                <a:cs typeface="Microsoft YaHei" charset="-122"/>
              </a:rPr>
              <a:t>3</a:t>
            </a:r>
            <a:r>
              <a:rPr lang="ja-JP" altLang="en-US" sz="2400" dirty="0">
                <a:latin typeface="Microsoft YaHei" charset="-122"/>
                <a:ea typeface="Microsoft YaHei" charset="-122"/>
                <a:cs typeface="Microsoft YaHei" charset="-122"/>
              </a:rPr>
              <a:t>个额外的卷积层</a:t>
            </a:r>
            <a:endParaRPr sz="2400" dirty="0">
              <a:latin typeface="Microsoft YaHei" charset="-122"/>
              <a:ea typeface="Microsoft YaHei" charset="-122"/>
              <a:cs typeface="Microsoft YaHei" charset="-122"/>
            </a:endParaRPr>
          </a:p>
        </p:txBody>
      </p:sp>
      <p:sp>
        <p:nvSpPr>
          <p:cNvPr id="3" name="左大括号 2"/>
          <p:cNvSpPr/>
          <p:nvPr/>
        </p:nvSpPr>
        <p:spPr bwMode="auto">
          <a:xfrm>
            <a:off x="4542880" y="2834755"/>
            <a:ext cx="432615" cy="1781478"/>
          </a:xfrm>
          <a:prstGeom prst="leftBrace">
            <a:avLst/>
          </a:prstGeom>
          <a:noFill/>
          <a:ln w="31750" cap="flat" cmpd="sng" algn="ctr">
            <a:solidFill>
              <a:srgbClr val="001F9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20025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全连接层</a:t>
            </a:r>
            <a:endParaRPr kumimoji="1" lang="zh-CN" altLang="en-US" dirty="0"/>
          </a:p>
        </p:txBody>
      </p:sp>
      <p:sp>
        <p:nvSpPr>
          <p:cNvPr id="297" name="AlexNet Architecture"/>
          <p:cNvSpPr txBox="1">
            <a:spLocks noGrp="1"/>
          </p:cNvSpPr>
          <p:nvPr>
            <p:ph type="title"/>
          </p:nvPr>
        </p:nvSpPr>
        <p:spPr>
          <a:prstGeom prst="rect">
            <a:avLst/>
          </a:prstGeom>
        </p:spPr>
        <p:txBody>
          <a:bodyPr/>
          <a:lstStyle/>
          <a:p>
            <a:r>
              <a:rPr dirty="0" err="1"/>
              <a:t>AlexNet</a:t>
            </a:r>
            <a:r>
              <a:rPr lang="zh-CN" altLang="en-US" dirty="0"/>
              <a:t> </a:t>
            </a:r>
            <a:r>
              <a:rPr lang="ja-JP" altLang="en-US"/>
              <a:t>架构</a:t>
            </a:r>
            <a:endParaRPr dirty="0"/>
          </a:p>
        </p:txBody>
      </p:sp>
      <p:pic>
        <p:nvPicPr>
          <p:cNvPr id="298" name="Image" descr="Image"/>
          <p:cNvPicPr>
            <a:picLocks noChangeAspect="1"/>
          </p:cNvPicPr>
          <p:nvPr/>
        </p:nvPicPr>
        <p:blipFill>
          <a:blip r:embed="rId2"/>
          <a:stretch>
            <a:fillRect/>
          </a:stretch>
        </p:blipFill>
        <p:spPr>
          <a:xfrm>
            <a:off x="8384266" y="2192704"/>
            <a:ext cx="2847551" cy="2552533"/>
          </a:xfrm>
          <a:prstGeom prst="rect">
            <a:avLst/>
          </a:prstGeom>
          <a:ln w="12700">
            <a:miter lim="400000"/>
          </a:ln>
        </p:spPr>
      </p:pic>
      <p:pic>
        <p:nvPicPr>
          <p:cNvPr id="299" name="Image" descr="Image"/>
          <p:cNvPicPr>
            <a:picLocks noChangeAspect="1"/>
          </p:cNvPicPr>
          <p:nvPr/>
        </p:nvPicPr>
        <p:blipFill>
          <a:blip r:embed="rId3"/>
          <a:stretch>
            <a:fillRect/>
          </a:stretch>
        </p:blipFill>
        <p:spPr>
          <a:xfrm>
            <a:off x="4942559" y="2268041"/>
            <a:ext cx="3258987" cy="2499865"/>
          </a:xfrm>
          <a:prstGeom prst="rect">
            <a:avLst/>
          </a:prstGeom>
          <a:ln w="12700">
            <a:miter lim="400000"/>
          </a:ln>
        </p:spPr>
      </p:pic>
      <p:sp>
        <p:nvSpPr>
          <p:cNvPr id="300" name="LeNet"/>
          <p:cNvSpPr txBox="1"/>
          <p:nvPr/>
        </p:nvSpPr>
        <p:spPr>
          <a:xfrm>
            <a:off x="9196383" y="1592845"/>
            <a:ext cx="1103698"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LeNet</a:t>
            </a:r>
          </a:p>
        </p:txBody>
      </p:sp>
      <p:sp>
        <p:nvSpPr>
          <p:cNvPr id="301" name="AlexNet"/>
          <p:cNvSpPr txBox="1"/>
          <p:nvPr/>
        </p:nvSpPr>
        <p:spPr>
          <a:xfrm>
            <a:off x="5791128" y="1592845"/>
            <a:ext cx="1434173"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AlexNet</a:t>
            </a:r>
          </a:p>
        </p:txBody>
      </p:sp>
      <p:sp>
        <p:nvSpPr>
          <p:cNvPr id="302" name="Increase hidden size  from 120 to 4096"/>
          <p:cNvSpPr/>
          <p:nvPr/>
        </p:nvSpPr>
        <p:spPr>
          <a:xfrm>
            <a:off x="1883391" y="3392959"/>
            <a:ext cx="3141943" cy="1129244"/>
          </a:xfrm>
          <a:custGeom>
            <a:avLst/>
            <a:gdLst/>
            <a:ahLst/>
            <a:cxnLst>
              <a:cxn ang="0">
                <a:pos x="wd2" y="hd2"/>
              </a:cxn>
              <a:cxn ang="5400000">
                <a:pos x="wd2" y="hd2"/>
              </a:cxn>
              <a:cxn ang="10800000">
                <a:pos x="wd2" y="hd2"/>
              </a:cxn>
              <a:cxn ang="16200000">
                <a:pos x="wd2" y="hd2"/>
              </a:cxn>
            </a:cxnLst>
            <a:rect l="0" t="0" r="r" b="b"/>
            <a:pathLst>
              <a:path w="21600" h="21600" extrusionOk="0">
                <a:moveTo>
                  <a:pt x="410" y="0"/>
                </a:moveTo>
                <a:cubicBezTo>
                  <a:pt x="184" y="0"/>
                  <a:pt x="0" y="725"/>
                  <a:pt x="0" y="1619"/>
                </a:cubicBezTo>
                <a:lnTo>
                  <a:pt x="0" y="19981"/>
                </a:lnTo>
                <a:cubicBezTo>
                  <a:pt x="0" y="20875"/>
                  <a:pt x="184" y="21600"/>
                  <a:pt x="410" y="21600"/>
                </a:cubicBezTo>
                <a:lnTo>
                  <a:pt x="17109" y="21600"/>
                </a:lnTo>
                <a:cubicBezTo>
                  <a:pt x="17335" y="21600"/>
                  <a:pt x="17519" y="20875"/>
                  <a:pt x="17519" y="19981"/>
                </a:cubicBezTo>
                <a:lnTo>
                  <a:pt x="17519" y="19171"/>
                </a:lnTo>
                <a:lnTo>
                  <a:pt x="21600" y="15922"/>
                </a:lnTo>
                <a:lnTo>
                  <a:pt x="17519" y="12683"/>
                </a:lnTo>
                <a:lnTo>
                  <a:pt x="17519" y="1619"/>
                </a:lnTo>
                <a:cubicBezTo>
                  <a:pt x="17519" y="725"/>
                  <a:pt x="17335" y="0"/>
                  <a:pt x="17109" y="0"/>
                </a:cubicBezTo>
                <a:lnTo>
                  <a:pt x="41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p>
            <a:pPr>
              <a:defRPr>
                <a:solidFill>
                  <a:srgbClr val="FFFFFF"/>
                </a:solidFill>
              </a:defRPr>
            </a:pPr>
            <a:r>
              <a:rPr lang="ja-JP" altLang="en-US" sz="2400">
                <a:latin typeface="Microsoft YaHei" charset="-122"/>
                <a:ea typeface="Microsoft YaHei" charset="-122"/>
                <a:cs typeface="Microsoft YaHei" charset="-122"/>
              </a:rPr>
              <a:t>隐含层大小从</a:t>
            </a:r>
            <a:r>
              <a:rPr lang="en-US" altLang="ja-JP" sz="2400" dirty="0">
                <a:latin typeface="Microsoft YaHei" charset="-122"/>
                <a:ea typeface="Microsoft YaHei" charset="-122"/>
                <a:cs typeface="Microsoft YaHei" charset="-122"/>
              </a:rPr>
              <a:t>120</a:t>
            </a:r>
          </a:p>
          <a:p>
            <a:pPr>
              <a:defRPr>
                <a:solidFill>
                  <a:srgbClr val="FFFFFF"/>
                </a:solidFill>
              </a:defRPr>
            </a:pPr>
            <a:r>
              <a:rPr lang="ja-JP" altLang="en-US" sz="2400">
                <a:latin typeface="Microsoft YaHei" charset="-122"/>
                <a:ea typeface="Microsoft YaHei" charset="-122"/>
                <a:cs typeface="Microsoft YaHei" charset="-122"/>
              </a:rPr>
              <a:t>增加到</a:t>
            </a:r>
            <a:r>
              <a:rPr lang="en-US" altLang="ja-JP" sz="2400" dirty="0">
                <a:latin typeface="Microsoft YaHei" charset="-122"/>
                <a:ea typeface="Microsoft YaHei" charset="-122"/>
                <a:cs typeface="Microsoft YaHei" charset="-122"/>
              </a:rPr>
              <a:t>4096</a:t>
            </a:r>
            <a:endParaRPr sz="2400" dirty="0">
              <a:latin typeface="Microsoft YaHei" charset="-122"/>
              <a:ea typeface="Microsoft YaHei" charset="-122"/>
              <a:cs typeface="Microsoft YaHei" charset="-122"/>
            </a:endParaRPr>
          </a:p>
        </p:txBody>
      </p:sp>
      <p:sp>
        <p:nvSpPr>
          <p:cNvPr id="303" name="1000 classes output"/>
          <p:cNvSpPr/>
          <p:nvPr/>
        </p:nvSpPr>
        <p:spPr>
          <a:xfrm>
            <a:off x="2438400" y="2235377"/>
            <a:ext cx="2586933" cy="693739"/>
          </a:xfrm>
          <a:custGeom>
            <a:avLst/>
            <a:gdLst/>
            <a:ahLst/>
            <a:cxnLst>
              <a:cxn ang="0">
                <a:pos x="wd2" y="hd2"/>
              </a:cxn>
              <a:cxn ang="5400000">
                <a:pos x="wd2" y="hd2"/>
              </a:cxn>
              <a:cxn ang="10800000">
                <a:pos x="wd2" y="hd2"/>
              </a:cxn>
              <a:cxn ang="16200000">
                <a:pos x="wd2" y="hd2"/>
              </a:cxn>
            </a:cxnLst>
            <a:rect l="0" t="0" r="r" b="b"/>
            <a:pathLst>
              <a:path w="21600" h="21600" extrusionOk="0">
                <a:moveTo>
                  <a:pt x="410" y="0"/>
                </a:moveTo>
                <a:cubicBezTo>
                  <a:pt x="184" y="0"/>
                  <a:pt x="0" y="1180"/>
                  <a:pt x="0" y="2636"/>
                </a:cubicBezTo>
                <a:lnTo>
                  <a:pt x="0" y="18964"/>
                </a:lnTo>
                <a:cubicBezTo>
                  <a:pt x="0" y="20420"/>
                  <a:pt x="184" y="21600"/>
                  <a:pt x="410" y="21600"/>
                </a:cubicBezTo>
                <a:lnTo>
                  <a:pt x="17109" y="21600"/>
                </a:lnTo>
                <a:cubicBezTo>
                  <a:pt x="17335" y="21600"/>
                  <a:pt x="17519" y="20420"/>
                  <a:pt x="17519" y="18964"/>
                </a:cubicBezTo>
                <a:lnTo>
                  <a:pt x="17519" y="17629"/>
                </a:lnTo>
                <a:lnTo>
                  <a:pt x="21600" y="12357"/>
                </a:lnTo>
                <a:lnTo>
                  <a:pt x="17519" y="7085"/>
                </a:lnTo>
                <a:lnTo>
                  <a:pt x="17519" y="2636"/>
                </a:lnTo>
                <a:cubicBezTo>
                  <a:pt x="17519" y="1180"/>
                  <a:pt x="17335" y="0"/>
                  <a:pt x="17109" y="0"/>
                </a:cubicBezTo>
                <a:lnTo>
                  <a:pt x="41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sz="2400" dirty="0">
                <a:latin typeface="Microsoft YaHei" charset="-122"/>
                <a:ea typeface="Microsoft YaHei" charset="-122"/>
                <a:cs typeface="Microsoft YaHei" charset="-122"/>
              </a:rPr>
              <a:t>1000 </a:t>
            </a:r>
            <a:r>
              <a:rPr lang="ja-JP" altLang="en-US" sz="2400">
                <a:latin typeface="Microsoft YaHei" charset="-122"/>
                <a:ea typeface="Microsoft YaHei" charset="-122"/>
                <a:cs typeface="Microsoft YaHei" charset="-122"/>
              </a:rPr>
              <a:t>类输出</a:t>
            </a:r>
            <a:endParaRPr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72534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quare"/>
          <p:cNvSpPr/>
          <p:nvPr/>
        </p:nvSpPr>
        <p:spPr>
          <a:xfrm>
            <a:off x="10677483" y="5318069"/>
            <a:ext cx="1693335" cy="1693335"/>
          </a:xfrm>
          <a:prstGeom prst="rect">
            <a:avLst/>
          </a:prstGeom>
          <a:solidFill>
            <a:srgbClr val="FFFFFF"/>
          </a:solidFill>
          <a:ln w="12700">
            <a:miter lim="400000"/>
          </a:ln>
        </p:spPr>
        <p:txBody>
          <a:bodyPr lIns="60959" rIns="60959" anchor="ctr"/>
          <a:lstStyle/>
          <a:p>
            <a:pPr>
              <a:spcBef>
                <a:spcPts val="1200"/>
              </a:spcBef>
              <a:defRPr sz="4000" b="1">
                <a:solidFill>
                  <a:srgbClr val="000000"/>
                </a:solidFill>
              </a:defRPr>
            </a:pPr>
            <a:endParaRPr sz="5333"/>
          </a:p>
        </p:txBody>
      </p:sp>
      <p:sp>
        <p:nvSpPr>
          <p:cNvPr id="2" name="内容占位符 1"/>
          <p:cNvSpPr>
            <a:spLocks noGrp="1"/>
          </p:cNvSpPr>
          <p:nvPr>
            <p:ph sz="quarter" idx="10"/>
          </p:nvPr>
        </p:nvSpPr>
        <p:spPr/>
        <p:txBody>
          <a:bodyPr/>
          <a:lstStyle/>
          <a:p>
            <a:endParaRPr kumimoji="1" lang="zh-CN" altLang="en-US"/>
          </a:p>
        </p:txBody>
      </p:sp>
      <p:sp>
        <p:nvSpPr>
          <p:cNvPr id="313" name="Complexity"/>
          <p:cNvSpPr txBox="1">
            <a:spLocks noGrp="1"/>
          </p:cNvSpPr>
          <p:nvPr>
            <p:ph type="title"/>
          </p:nvPr>
        </p:nvSpPr>
        <p:spPr>
          <a:prstGeom prst="rect">
            <a:avLst/>
          </a:prstGeom>
        </p:spPr>
        <p:txBody>
          <a:bodyPr/>
          <a:lstStyle/>
          <a:p>
            <a:r>
              <a:rPr lang="ja-JP" altLang="en-US"/>
              <a:t>复杂度</a:t>
            </a:r>
            <a:endParaRPr dirty="0"/>
          </a:p>
        </p:txBody>
      </p:sp>
      <p:graphicFrame>
        <p:nvGraphicFramePr>
          <p:cNvPr id="314" name="Table"/>
          <p:cNvGraphicFramePr/>
          <p:nvPr>
            <p:extLst/>
          </p:nvPr>
        </p:nvGraphicFramePr>
        <p:xfrm>
          <a:off x="336587" y="1214792"/>
          <a:ext cx="9056727" cy="5040713"/>
        </p:xfrm>
        <a:graphic>
          <a:graphicData uri="http://schemas.openxmlformats.org/drawingml/2006/table">
            <a:tbl>
              <a:tblPr bandRow="1"/>
              <a:tblGrid>
                <a:gridCol w="2018568">
                  <a:extLst>
                    <a:ext uri="{9D8B030D-6E8A-4147-A177-3AD203B41FA5}">
                      <a16:colId xmlns="" xmlns:a16="http://schemas.microsoft.com/office/drawing/2014/main" val="20000"/>
                    </a:ext>
                  </a:extLst>
                </a:gridCol>
                <a:gridCol w="1831379">
                  <a:extLst>
                    <a:ext uri="{9D8B030D-6E8A-4147-A177-3AD203B41FA5}">
                      <a16:colId xmlns="" xmlns:a16="http://schemas.microsoft.com/office/drawing/2014/main" val="20001"/>
                    </a:ext>
                  </a:extLst>
                </a:gridCol>
                <a:gridCol w="1645060">
                  <a:extLst>
                    <a:ext uri="{9D8B030D-6E8A-4147-A177-3AD203B41FA5}">
                      <a16:colId xmlns="" xmlns:a16="http://schemas.microsoft.com/office/drawing/2014/main" val="20002"/>
                    </a:ext>
                  </a:extLst>
                </a:gridCol>
                <a:gridCol w="1911116">
                  <a:extLst>
                    <a:ext uri="{9D8B030D-6E8A-4147-A177-3AD203B41FA5}">
                      <a16:colId xmlns="" xmlns:a16="http://schemas.microsoft.com/office/drawing/2014/main" val="20003"/>
                    </a:ext>
                  </a:extLst>
                </a:gridCol>
                <a:gridCol w="1650604">
                  <a:extLst>
                    <a:ext uri="{9D8B030D-6E8A-4147-A177-3AD203B41FA5}">
                      <a16:colId xmlns="" xmlns:a16="http://schemas.microsoft.com/office/drawing/2014/main" val="20004"/>
                    </a:ext>
                  </a:extLst>
                </a:gridCol>
              </a:tblGrid>
              <a:tr h="586588">
                <a:tc>
                  <a:txBody>
                    <a:bodyPr/>
                    <a:lstStyle/>
                    <a:p>
                      <a:pPr algn="ctr">
                        <a:defRPr sz="2400" b="1">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gridSpan="2">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t>
                      </a:r>
                      <a:r>
                        <a:rPr lang="zh-CN" altLang="en-US" sz="2400" b="0" dirty="0">
                          <a:solidFill>
                            <a:srgbClr val="001F99"/>
                          </a:solidFill>
                          <a:latin typeface="Microsoft YaHei" charset="-122"/>
                          <a:ea typeface="Microsoft YaHei" charset="-122"/>
                          <a:cs typeface="Microsoft YaHei" charset="-122"/>
                        </a:rPr>
                        <a:t> </a:t>
                      </a:r>
                      <a:r>
                        <a:rPr lang="ja-JP" altLang="en-US" sz="2400" b="0" dirty="0">
                          <a:solidFill>
                            <a:srgbClr val="001F99"/>
                          </a:solidFill>
                          <a:latin typeface="Microsoft YaHei" charset="-122"/>
                          <a:ea typeface="Microsoft YaHei" charset="-122"/>
                          <a:cs typeface="Microsoft YaHei" charset="-122"/>
                        </a:rPr>
                        <a:t>参数</a:t>
                      </a:r>
                      <a:r>
                        <a:rPr lang="zh-CN" altLang="en-US" sz="2400" b="0" dirty="0">
                          <a:solidFill>
                            <a:srgbClr val="001F99"/>
                          </a:solidFill>
                          <a:latin typeface="Microsoft YaHei" charset="-122"/>
                          <a:ea typeface="Microsoft YaHei" charset="-122"/>
                          <a:cs typeface="Microsoft YaHei" charset="-122"/>
                        </a:rPr>
                        <a:t>量</a:t>
                      </a:r>
                      <a:r>
                        <a:rPr sz="2400" b="0" dirty="0">
                          <a:solidFill>
                            <a:srgbClr val="001F99"/>
                          </a:solidFill>
                          <a:latin typeface="Microsoft YaHei" charset="-122"/>
                          <a:ea typeface="Microsoft YaHei" charset="-122"/>
                          <a:cs typeface="Microsoft YaHei" charset="-122"/>
                        </a:rPr>
                        <a:t> </a:t>
                      </a:r>
                    </a:p>
                  </a:txBody>
                  <a:tcPr marL="0" marR="0" marT="0" marB="0" anchor="ctr" horzOverflow="overflow"/>
                </a:tc>
                <a:tc hMerge="1">
                  <a:txBody>
                    <a:bodyPr/>
                    <a:lstStyle/>
                    <a:p>
                      <a:endParaRPr lang="en-US"/>
                    </a:p>
                  </a:txBody>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浮点计算量</a:t>
                      </a:r>
                      <a:r>
                        <a:rPr lang="zh-CN" altLang="en-US" sz="2400" b="0" dirty="0">
                          <a:solidFill>
                            <a:srgbClr val="001F99"/>
                          </a:solidFill>
                          <a:latin typeface="Microsoft YaHei" charset="-122"/>
                          <a:ea typeface="Microsoft YaHei" charset="-122"/>
                          <a:cs typeface="Microsoft YaHei" charset="-122"/>
                        </a:rPr>
                        <a:t>（</a:t>
                      </a:r>
                      <a:r>
                        <a:rPr sz="2400" b="0" dirty="0">
                          <a:solidFill>
                            <a:srgbClr val="001F99"/>
                          </a:solidFill>
                          <a:latin typeface="Microsoft YaHei" charset="-122"/>
                          <a:ea typeface="Microsoft YaHei" charset="-122"/>
                          <a:cs typeface="Microsoft YaHei" charset="-122"/>
                        </a:rPr>
                        <a:t>FLOP</a:t>
                      </a:r>
                      <a:r>
                        <a:rPr lang="zh-CN" altLang="en-US" sz="2400" b="0" dirty="0">
                          <a:solidFill>
                            <a:srgbClr val="001F99"/>
                          </a:solidFill>
                          <a:latin typeface="Microsoft YaHei" charset="-122"/>
                          <a:ea typeface="Microsoft YaHei" charset="-122"/>
                          <a:cs typeface="Microsoft YaHei" charset="-122"/>
                        </a:rPr>
                        <a:t>）</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hMerge="1">
                  <a:txBody>
                    <a:bodyPr/>
                    <a:lstStyle/>
                    <a:p>
                      <a:endParaRPr lang="en-US"/>
                    </a:p>
                  </a:txBody>
                  <a:tcPr/>
                </a:tc>
                <a:extLst>
                  <a:ext uri="{0D108BD9-81ED-4DB2-BD59-A6C34878D82A}">
                    <a16:rowId xmlns="" xmlns:a16="http://schemas.microsoft.com/office/drawing/2014/main" val="10000"/>
                  </a:ext>
                </a:extLst>
              </a:tr>
              <a:tr h="586588">
                <a:tc>
                  <a:txBody>
                    <a:bodyPr/>
                    <a:lstStyle/>
                    <a:p>
                      <a:pPr algn="ctr">
                        <a:defRPr sz="2400" b="1">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AlexNet</a:t>
                      </a: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LeNet</a:t>
                      </a: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AlexNet</a:t>
                      </a: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LeNet</a:t>
                      </a:r>
                    </a:p>
                  </a:txBody>
                  <a:tcPr marL="0" marR="0" marT="0" marB="0" anchor="ctr" horzOverflow="overflow"/>
                </a:tc>
                <a:extLst>
                  <a:ext uri="{0D108BD9-81ED-4DB2-BD59-A6C34878D82A}">
                    <a16:rowId xmlns="" xmlns:a16="http://schemas.microsoft.com/office/drawing/2014/main" val="10001"/>
                  </a:ext>
                </a:extLst>
              </a:tr>
              <a:tr h="552233">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卷积层</a:t>
                      </a:r>
                      <a:r>
                        <a:rPr sz="2400" b="0" dirty="0">
                          <a:solidFill>
                            <a:srgbClr val="001F99"/>
                          </a:solidFill>
                          <a:latin typeface="Microsoft YaHei" charset="-122"/>
                          <a:ea typeface="Microsoft YaHei" charset="-122"/>
                          <a:cs typeface="Microsoft YaHei" charset="-122"/>
                        </a:rPr>
                        <a:t>1</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35K</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150</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101M</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1.2M</a:t>
                      </a:r>
                    </a:p>
                  </a:txBody>
                  <a:tcPr marL="0" marR="0" marT="0" marB="0" anchor="ctr" horzOverflow="overflow"/>
                </a:tc>
                <a:extLst>
                  <a:ext uri="{0D108BD9-81ED-4DB2-BD59-A6C34878D82A}">
                    <a16:rowId xmlns="" xmlns:a16="http://schemas.microsoft.com/office/drawing/2014/main" val="10002"/>
                  </a:ext>
                </a:extLst>
              </a:tr>
              <a:tr h="534913">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卷积层</a:t>
                      </a:r>
                      <a:r>
                        <a:rPr sz="2400" b="0" dirty="0">
                          <a:solidFill>
                            <a:srgbClr val="001F99"/>
                          </a:solidFill>
                          <a:latin typeface="Microsoft YaHei" charset="-122"/>
                          <a:ea typeface="Microsoft YaHei" charset="-122"/>
                          <a:cs typeface="Microsoft YaHei" charset="-122"/>
                        </a:rPr>
                        <a:t>2</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614K</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2.4K</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415M</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2.4M</a:t>
                      </a:r>
                    </a:p>
                  </a:txBody>
                  <a:tcPr marL="0" marR="0" marT="0" marB="0" anchor="ctr" horzOverflow="overflow"/>
                </a:tc>
                <a:extLst>
                  <a:ext uri="{0D108BD9-81ED-4DB2-BD59-A6C34878D82A}">
                    <a16:rowId xmlns="" xmlns:a16="http://schemas.microsoft.com/office/drawing/2014/main" val="10003"/>
                  </a:ext>
                </a:extLst>
              </a:tr>
              <a:tr h="523115">
                <a:tc>
                  <a:txBody>
                    <a:bodyPr/>
                    <a:lstStyle/>
                    <a:p>
                      <a:pPr algn="ctr">
                        <a:defRPr sz="1800">
                          <a:solidFill>
                            <a:srgbClr val="000000"/>
                          </a:solidFill>
                        </a:defRPr>
                      </a:pPr>
                      <a:r>
                        <a:rPr lang="ja-JP" altLang="en-US" sz="2400" b="0">
                          <a:solidFill>
                            <a:srgbClr val="001F99"/>
                          </a:solidFill>
                          <a:latin typeface="Microsoft YaHei" charset="-122"/>
                          <a:ea typeface="Microsoft YaHei" charset="-122"/>
                          <a:cs typeface="Microsoft YaHei" charset="-122"/>
                        </a:rPr>
                        <a:t>卷积层</a:t>
                      </a:r>
                      <a:r>
                        <a:rPr sz="2400" b="0" dirty="0">
                          <a:solidFill>
                            <a:srgbClr val="001F99"/>
                          </a:solidFill>
                          <a:latin typeface="Microsoft YaHei" charset="-122"/>
                          <a:ea typeface="Microsoft YaHei" charset="-122"/>
                          <a:cs typeface="Microsoft YaHei" charset="-122"/>
                        </a:rPr>
                        <a:t>3-5</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3M</a:t>
                      </a:r>
                    </a:p>
                  </a:txBody>
                  <a:tcPr marL="0" marR="0" marT="0" marB="0" anchor="ctr" horzOverflow="overflow"/>
                </a:tc>
                <a:tc>
                  <a:txBody>
                    <a:bodyPr/>
                    <a:lstStyle/>
                    <a:p>
                      <a:pPr algn="ctr">
                        <a:defRPr sz="2400">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445M</a:t>
                      </a:r>
                    </a:p>
                  </a:txBody>
                  <a:tcPr marL="0" marR="0" marT="0" marB="0" anchor="ctr" horzOverflow="overflow"/>
                </a:tc>
                <a:tc>
                  <a:txBody>
                    <a:bodyPr/>
                    <a:lstStyle/>
                    <a:p>
                      <a:pPr algn="ctr">
                        <a:defRPr sz="2400">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extLst>
                  <a:ext uri="{0D108BD9-81ED-4DB2-BD59-A6C34878D82A}">
                    <a16:rowId xmlns="" xmlns:a16="http://schemas.microsoft.com/office/drawing/2014/main" val="10004"/>
                  </a:ext>
                </a:extLst>
              </a:tr>
              <a:tr h="5350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稠密层</a:t>
                      </a:r>
                      <a:r>
                        <a:rPr sz="2400" b="0" dirty="0">
                          <a:solidFill>
                            <a:srgbClr val="001F99"/>
                          </a:solidFill>
                          <a:latin typeface="Microsoft YaHei" charset="-122"/>
                          <a:ea typeface="Microsoft YaHei" charset="-122"/>
                          <a:cs typeface="Microsoft YaHei" charset="-122"/>
                        </a:rPr>
                        <a:t>1</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0.48M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0.48M</a:t>
                      </a:r>
                    </a:p>
                  </a:txBody>
                  <a:tcPr marL="0" marR="0" marT="0" marB="0" anchor="ctr" horzOverflow="overflow"/>
                </a:tc>
                <a:extLst>
                  <a:ext uri="{0D108BD9-81ED-4DB2-BD59-A6C34878D82A}">
                    <a16:rowId xmlns="" xmlns:a16="http://schemas.microsoft.com/office/drawing/2014/main" val="10005"/>
                  </a:ext>
                </a:extLst>
              </a:tr>
              <a:tr h="618217">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稠密层</a:t>
                      </a:r>
                      <a:r>
                        <a:rPr sz="2400" b="0" dirty="0">
                          <a:solidFill>
                            <a:srgbClr val="001F99"/>
                          </a:solidFill>
                          <a:latin typeface="Microsoft YaHei" charset="-122"/>
                          <a:ea typeface="Microsoft YaHei" charset="-122"/>
                          <a:cs typeface="Microsoft YaHei" charset="-122"/>
                        </a:rPr>
                        <a:t>2</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0.1M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0.1M</a:t>
                      </a:r>
                    </a:p>
                  </a:txBody>
                  <a:tcPr marL="0" marR="0" marT="0" marB="0" anchor="ctr" horzOverflow="overflow"/>
                </a:tc>
                <a:extLst>
                  <a:ext uri="{0D108BD9-81ED-4DB2-BD59-A6C34878D82A}">
                    <a16:rowId xmlns="" xmlns:a16="http://schemas.microsoft.com/office/drawing/2014/main" val="10006"/>
                  </a:ext>
                </a:extLst>
              </a:tr>
              <a:tr h="552019">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总共</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1G</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4M</a:t>
                      </a:r>
                    </a:p>
                  </a:txBody>
                  <a:tcPr marL="0" marR="0" marT="0" marB="0" anchor="ctr" horzOverflow="overflow"/>
                </a:tc>
                <a:extLst>
                  <a:ext uri="{0D108BD9-81ED-4DB2-BD59-A6C34878D82A}">
                    <a16:rowId xmlns="" xmlns:a16="http://schemas.microsoft.com/office/drawing/2014/main" val="10007"/>
                  </a:ext>
                </a:extLst>
              </a:tr>
              <a:tr h="552019">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倍数增加</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11x</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1x</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250x</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1x</a:t>
                      </a:r>
                    </a:p>
                  </a:txBody>
                  <a:tcPr marL="0" marR="0" marT="0" marB="0" anchor="ctr" horzOverflow="overflow"/>
                </a:tc>
                <a:extLst>
                  <a:ext uri="{0D108BD9-81ED-4DB2-BD59-A6C34878D82A}">
                    <a16:rowId xmlns="" xmlns:a16="http://schemas.microsoft.com/office/drawing/2014/main" val="10008"/>
                  </a:ext>
                </a:extLst>
              </a:tr>
            </a:tbl>
          </a:graphicData>
        </a:graphic>
      </p:graphicFrame>
      <p:pic>
        <p:nvPicPr>
          <p:cNvPr id="315" name="Image" descr="Image"/>
          <p:cNvPicPr>
            <a:picLocks noChangeAspect="1"/>
          </p:cNvPicPr>
          <p:nvPr/>
        </p:nvPicPr>
        <p:blipFill>
          <a:blip r:embed="rId3"/>
          <a:srcRect l="48986"/>
          <a:stretch>
            <a:fillRect/>
          </a:stretch>
        </p:blipFill>
        <p:spPr>
          <a:xfrm>
            <a:off x="9575283" y="0"/>
            <a:ext cx="2312339" cy="6858000"/>
          </a:xfrm>
          <a:prstGeom prst="rect">
            <a:avLst/>
          </a:prstGeom>
          <a:ln w="12700">
            <a:miter lim="400000"/>
          </a:ln>
        </p:spPr>
      </p:pic>
    </p:spTree>
    <p:extLst>
      <p:ext uri="{BB962C8B-B14F-4D97-AF65-F5344CB8AC3E}">
        <p14:creationId xmlns:p14="http://schemas.microsoft.com/office/powerpoint/2010/main" val="1051267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17" name="VGG"/>
          <p:cNvSpPr txBox="1">
            <a:spLocks noGrp="1"/>
          </p:cNvSpPr>
          <p:nvPr>
            <p:ph type="title"/>
          </p:nvPr>
        </p:nvSpPr>
        <p:spPr>
          <a:prstGeom prst="rect">
            <a:avLst/>
          </a:prstGeom>
        </p:spPr>
        <p:txBody>
          <a:bodyPr/>
          <a:lstStyle/>
          <a:p>
            <a:r>
              <a:t>VGG</a:t>
            </a:r>
          </a:p>
        </p:txBody>
      </p:sp>
      <p:pic>
        <p:nvPicPr>
          <p:cNvPr id="318" name="Image" descr="Image"/>
          <p:cNvPicPr>
            <a:picLocks noChangeAspect="1"/>
          </p:cNvPicPr>
          <p:nvPr/>
        </p:nvPicPr>
        <p:blipFill>
          <a:blip r:embed="rId2"/>
          <a:stretch>
            <a:fillRect/>
          </a:stretch>
        </p:blipFill>
        <p:spPr>
          <a:xfrm>
            <a:off x="1424719" y="1147763"/>
            <a:ext cx="8677728" cy="5030252"/>
          </a:xfrm>
          <a:prstGeom prst="rect">
            <a:avLst/>
          </a:prstGeom>
          <a:ln w="12700">
            <a:miter lim="400000"/>
          </a:ln>
        </p:spPr>
      </p:pic>
    </p:spTree>
    <p:extLst>
      <p:ext uri="{BB962C8B-B14F-4D97-AF65-F5344CB8AC3E}">
        <p14:creationId xmlns:p14="http://schemas.microsoft.com/office/powerpoint/2010/main" val="121370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quare"/>
          <p:cNvSpPr/>
          <p:nvPr/>
        </p:nvSpPr>
        <p:spPr>
          <a:xfrm>
            <a:off x="10677483" y="5318069"/>
            <a:ext cx="1693335" cy="1693335"/>
          </a:xfrm>
          <a:prstGeom prst="rect">
            <a:avLst/>
          </a:prstGeom>
          <a:solidFill>
            <a:srgbClr val="FFFFFF"/>
          </a:solidFill>
          <a:ln w="12700">
            <a:miter lim="400000"/>
          </a:ln>
        </p:spPr>
        <p:txBody>
          <a:bodyPr lIns="60959" rIns="60959" anchor="ctr"/>
          <a:lstStyle/>
          <a:p>
            <a:pPr>
              <a:spcBef>
                <a:spcPts val="1200"/>
              </a:spcBef>
              <a:defRPr sz="4000" b="1">
                <a:solidFill>
                  <a:srgbClr val="000000"/>
                </a:solidFill>
              </a:defRPr>
            </a:pPr>
            <a:endParaRPr sz="5333"/>
          </a:p>
        </p:txBody>
      </p:sp>
      <p:sp>
        <p:nvSpPr>
          <p:cNvPr id="322" name="AlexNet is deeper and bigger than LeNet to get performance…"/>
          <p:cNvSpPr txBox="1">
            <a:spLocks noGrp="1"/>
          </p:cNvSpPr>
          <p:nvPr>
            <p:ph sz="quarter" idx="10"/>
          </p:nvPr>
        </p:nvSpPr>
        <p:spPr>
          <a:xfrm>
            <a:off x="630237" y="1147763"/>
            <a:ext cx="8313041" cy="5237271"/>
          </a:xfrm>
          <a:prstGeom prst="rect">
            <a:avLst/>
          </a:prstGeom>
        </p:spPr>
        <p:txBody>
          <a:bodyPr>
            <a:normAutofit/>
          </a:bodyPr>
          <a:lstStyle/>
          <a:p>
            <a:r>
              <a:rPr lang="en-US" dirty="0" err="1"/>
              <a:t>AlexNet</a:t>
            </a:r>
            <a:r>
              <a:rPr lang="zh-CN" altLang="en-US" dirty="0"/>
              <a:t> </a:t>
            </a:r>
            <a:r>
              <a:rPr lang="ja-JP" altLang="en-US" dirty="0"/>
              <a:t>比</a:t>
            </a:r>
            <a:r>
              <a:rPr lang="zh-CN" altLang="en-US" dirty="0"/>
              <a:t> </a:t>
            </a:r>
            <a:r>
              <a:rPr lang="en-US" dirty="0" err="1"/>
              <a:t>LeNet</a:t>
            </a:r>
            <a:r>
              <a:rPr lang="zh-CN" altLang="en-US" dirty="0"/>
              <a:t> </a:t>
            </a:r>
            <a:r>
              <a:rPr lang="ja-JP" altLang="en-US" dirty="0"/>
              <a:t>更深入更大，以获得更</a:t>
            </a:r>
            <a:r>
              <a:rPr lang="zh-CN" altLang="en-US" dirty="0"/>
              <a:t>强</a:t>
            </a:r>
            <a:r>
              <a:rPr lang="ja-JP" altLang="en-US" dirty="0"/>
              <a:t>性能</a:t>
            </a:r>
          </a:p>
          <a:p>
            <a:r>
              <a:rPr lang="ja-JP" altLang="en-US" dirty="0"/>
              <a:t>怎么更大更深？</a:t>
            </a:r>
          </a:p>
          <a:p>
            <a:pPr lvl="1"/>
            <a:r>
              <a:rPr lang="zh-CN" altLang="en-US" sz="2800" dirty="0" smtClean="0"/>
              <a:t> 更</a:t>
            </a:r>
            <a:r>
              <a:rPr lang="zh-CN" altLang="en-US" sz="2800" dirty="0"/>
              <a:t>多稠密层</a:t>
            </a:r>
            <a:r>
              <a:rPr lang="en-US" altLang="zh-CN" sz="2800" dirty="0"/>
              <a:t>(</a:t>
            </a:r>
            <a:r>
              <a:rPr lang="zh-CN" altLang="en-US" sz="2800" dirty="0"/>
              <a:t>开销太大</a:t>
            </a:r>
            <a:r>
              <a:rPr lang="en-US" altLang="zh-CN" sz="2800" dirty="0"/>
              <a:t>) </a:t>
            </a:r>
            <a:endParaRPr lang="ja-JP" altLang="en-US" sz="2800" dirty="0"/>
          </a:p>
          <a:p>
            <a:pPr lvl="1"/>
            <a:r>
              <a:rPr lang="zh-CN" altLang="en-US" sz="2800" dirty="0" smtClean="0"/>
              <a:t> 更</a:t>
            </a:r>
            <a:r>
              <a:rPr lang="zh-CN" altLang="en-US" sz="2800" dirty="0"/>
              <a:t>多的卷积层</a:t>
            </a:r>
            <a:endParaRPr lang="ja-JP" altLang="en-US" sz="2800" dirty="0"/>
          </a:p>
          <a:p>
            <a:pPr lvl="1"/>
            <a:r>
              <a:rPr lang="zh-CN" altLang="en-US" sz="2800" dirty="0" smtClean="0"/>
              <a:t> </a:t>
            </a:r>
            <a:r>
              <a:rPr lang="ja-JP" altLang="en-US" sz="2800" dirty="0" smtClean="0">
                <a:solidFill>
                  <a:srgbClr val="C00000"/>
                </a:solidFill>
              </a:rPr>
              <a:t>分</a:t>
            </a:r>
            <a:r>
              <a:rPr lang="ja-JP" altLang="en-US" sz="2800" dirty="0">
                <a:solidFill>
                  <a:srgbClr val="C00000"/>
                </a:solidFill>
              </a:rPr>
              <a:t>组成</a:t>
            </a:r>
            <a:r>
              <a:rPr lang="ja-JP" altLang="en-US" sz="2800" dirty="0" smtClean="0">
                <a:solidFill>
                  <a:srgbClr val="C00000"/>
                </a:solidFill>
              </a:rPr>
              <a:t>块</a:t>
            </a:r>
            <a:endParaRPr lang="en-US" altLang="en-US" sz="2800" dirty="0">
              <a:solidFill>
                <a:srgbClr val="C00000"/>
              </a:solidFill>
            </a:endParaRPr>
          </a:p>
        </p:txBody>
      </p:sp>
      <p:sp>
        <p:nvSpPr>
          <p:cNvPr id="321" name="VGG"/>
          <p:cNvSpPr txBox="1">
            <a:spLocks noGrp="1"/>
          </p:cNvSpPr>
          <p:nvPr>
            <p:ph type="title"/>
          </p:nvPr>
        </p:nvSpPr>
        <p:spPr>
          <a:prstGeom prst="rect">
            <a:avLst/>
          </a:prstGeom>
        </p:spPr>
        <p:txBody>
          <a:bodyPr/>
          <a:lstStyle/>
          <a:p>
            <a:r>
              <a:t>VGG</a:t>
            </a:r>
          </a:p>
        </p:txBody>
      </p:sp>
      <p:pic>
        <p:nvPicPr>
          <p:cNvPr id="323" name="Image" descr="Image"/>
          <p:cNvPicPr>
            <a:picLocks noChangeAspect="1"/>
          </p:cNvPicPr>
          <p:nvPr/>
        </p:nvPicPr>
        <p:blipFill>
          <a:blip r:embed="rId2"/>
          <a:stretch>
            <a:fillRect/>
          </a:stretch>
        </p:blipFill>
        <p:spPr>
          <a:xfrm>
            <a:off x="7347176" y="1105654"/>
            <a:ext cx="3811982" cy="5752348"/>
          </a:xfrm>
          <a:prstGeom prst="rect">
            <a:avLst/>
          </a:prstGeom>
          <a:ln w="12700">
            <a:miter lim="400000"/>
          </a:ln>
        </p:spPr>
      </p:pic>
      <p:sp>
        <p:nvSpPr>
          <p:cNvPr id="2" name="矩形 1"/>
          <p:cNvSpPr/>
          <p:nvPr/>
        </p:nvSpPr>
        <p:spPr>
          <a:xfrm>
            <a:off x="7796905" y="2642168"/>
            <a:ext cx="791050" cy="369332"/>
          </a:xfrm>
          <a:prstGeom prst="rect">
            <a:avLst/>
          </a:prstGeom>
        </p:spPr>
        <p:txBody>
          <a:bodyPr wrap="none">
            <a:spAutoFit/>
          </a:bodyPr>
          <a:lstStyle/>
          <a:p>
            <a:r>
              <a:rPr lang="en-US" altLang="zh-CN" dirty="0" err="1"/>
              <a:t>LeNet</a:t>
            </a:r>
            <a:r>
              <a:rPr lang="zh-CN" altLang="en-US" dirty="0"/>
              <a:t> </a:t>
            </a:r>
          </a:p>
        </p:txBody>
      </p:sp>
      <p:sp>
        <p:nvSpPr>
          <p:cNvPr id="3" name="矩形 2"/>
          <p:cNvSpPr/>
          <p:nvPr/>
        </p:nvSpPr>
        <p:spPr>
          <a:xfrm>
            <a:off x="9702344" y="736322"/>
            <a:ext cx="975139" cy="369332"/>
          </a:xfrm>
          <a:prstGeom prst="rect">
            <a:avLst/>
          </a:prstGeom>
        </p:spPr>
        <p:txBody>
          <a:bodyPr wrap="none">
            <a:spAutoFit/>
          </a:bodyPr>
          <a:lstStyle/>
          <a:p>
            <a:r>
              <a:rPr lang="en-US" altLang="zh-CN" dirty="0" err="1"/>
              <a:t>AlexNet</a:t>
            </a:r>
            <a:r>
              <a:rPr lang="zh-CN" altLang="en-US" dirty="0"/>
              <a:t> </a:t>
            </a:r>
          </a:p>
        </p:txBody>
      </p:sp>
    </p:spTree>
    <p:extLst>
      <p:ext uri="{BB962C8B-B14F-4D97-AF65-F5344CB8AC3E}">
        <p14:creationId xmlns:p14="http://schemas.microsoft.com/office/powerpoint/2010/main" val="1732641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Deeper vs. wider?…"/>
          <p:cNvSpPr txBox="1">
            <a:spLocks noGrp="1"/>
          </p:cNvSpPr>
          <p:nvPr>
            <p:ph sz="quarter" idx="10"/>
          </p:nvPr>
        </p:nvSpPr>
        <p:spPr>
          <a:xfrm>
            <a:off x="630237" y="1147763"/>
            <a:ext cx="3923475" cy="5237271"/>
          </a:xfrm>
          <a:prstGeom prst="rect">
            <a:avLst/>
          </a:prstGeom>
        </p:spPr>
        <p:txBody>
          <a:bodyPr>
            <a:normAutofit/>
          </a:bodyPr>
          <a:lstStyle/>
          <a:p>
            <a:r>
              <a:rPr lang="ja-JP" altLang="en-US" sz="2667" dirty="0"/>
              <a:t>更深还是更宽？</a:t>
            </a:r>
          </a:p>
          <a:p>
            <a:pPr lvl="1"/>
            <a:r>
              <a:rPr lang="en-US" altLang="ja-JP" sz="2667" dirty="0"/>
              <a:t>5</a:t>
            </a:r>
            <a:r>
              <a:rPr lang="en-US" sz="2667" dirty="0"/>
              <a:t>x5</a:t>
            </a:r>
            <a:r>
              <a:rPr lang="zh-CN" altLang="en-US" sz="2667" dirty="0"/>
              <a:t> </a:t>
            </a:r>
            <a:r>
              <a:rPr lang="ja-JP" altLang="en-US" sz="2667" dirty="0"/>
              <a:t>卷积</a:t>
            </a:r>
          </a:p>
          <a:p>
            <a:pPr lvl="1"/>
            <a:r>
              <a:rPr lang="en-US" altLang="ja-JP" sz="2667" dirty="0"/>
              <a:t>3</a:t>
            </a:r>
            <a:r>
              <a:rPr lang="en-US" sz="2667" dirty="0"/>
              <a:t>x3</a:t>
            </a:r>
            <a:r>
              <a:rPr lang="zh-CN" altLang="en-US" sz="2667" dirty="0"/>
              <a:t> </a:t>
            </a:r>
            <a:r>
              <a:rPr lang="ja-JP" altLang="en-US" sz="2667" dirty="0"/>
              <a:t>卷积（更多）</a:t>
            </a:r>
          </a:p>
          <a:p>
            <a:pPr lvl="1"/>
            <a:r>
              <a:rPr lang="ja-JP" altLang="en-US" sz="2667" dirty="0"/>
              <a:t>更深和更窄更好</a:t>
            </a:r>
          </a:p>
          <a:p>
            <a:r>
              <a:rPr lang="en-US" sz="2667" dirty="0"/>
              <a:t>VGG</a:t>
            </a:r>
            <a:r>
              <a:rPr lang="zh-CN" altLang="en-US" sz="2667" dirty="0"/>
              <a:t> </a:t>
            </a:r>
            <a:r>
              <a:rPr lang="ja-JP" altLang="en-US" sz="2667" dirty="0"/>
              <a:t>块</a:t>
            </a:r>
          </a:p>
          <a:p>
            <a:pPr lvl="1"/>
            <a:r>
              <a:rPr lang="en-US" altLang="ja-JP" sz="2667" dirty="0"/>
              <a:t>3</a:t>
            </a:r>
            <a:r>
              <a:rPr lang="en-US" sz="2667" dirty="0"/>
              <a:t>x3</a:t>
            </a:r>
            <a:r>
              <a:rPr lang="zh-CN" altLang="en-US" sz="2667" dirty="0"/>
              <a:t> </a:t>
            </a:r>
            <a:r>
              <a:rPr lang="ja-JP" altLang="en-US" sz="2667" dirty="0"/>
              <a:t>卷积（填充</a:t>
            </a:r>
            <a:r>
              <a:rPr lang="en-US" altLang="zh-CN" sz="2667" dirty="0"/>
              <a:t>=</a:t>
            </a:r>
            <a:r>
              <a:rPr lang="en-US" sz="2667" dirty="0"/>
              <a:t>1）（n</a:t>
            </a:r>
            <a:r>
              <a:rPr lang="ja-JP" altLang="en-US" sz="2667" dirty="0"/>
              <a:t>层，</a:t>
            </a:r>
            <a:r>
              <a:rPr lang="en-US" sz="2667" dirty="0"/>
              <a:t>m</a:t>
            </a:r>
            <a:r>
              <a:rPr lang="ja-JP" altLang="en-US" sz="2667" dirty="0"/>
              <a:t>个通道</a:t>
            </a:r>
            <a:r>
              <a:rPr lang="ja-JP" altLang="en-US" sz="2667" dirty="0" smtClean="0"/>
              <a:t>）</a:t>
            </a:r>
          </a:p>
          <a:p>
            <a:pPr lvl="1"/>
            <a:r>
              <a:rPr lang="en-US" altLang="ja-JP" sz="2667" dirty="0" smtClean="0"/>
              <a:t>2</a:t>
            </a:r>
            <a:r>
              <a:rPr lang="en-US" sz="2667" dirty="0" smtClean="0"/>
              <a:t>x2 </a:t>
            </a:r>
            <a:r>
              <a:rPr lang="ja-JP" altLang="en-US" sz="2667" dirty="0" smtClean="0"/>
              <a:t>最大池化层</a:t>
            </a:r>
            <a:r>
              <a:rPr lang="zh-CN" altLang="en-US" sz="2667" dirty="0" smtClean="0"/>
              <a:t>  </a:t>
            </a:r>
            <a:r>
              <a:rPr lang="en-US" altLang="zh-CN" sz="2667" dirty="0" smtClean="0"/>
              <a:t>   </a:t>
            </a:r>
            <a:r>
              <a:rPr lang="en-US" sz="2667" dirty="0" smtClean="0"/>
              <a:t>（</a:t>
            </a:r>
            <a:r>
              <a:rPr lang="ja-JP" altLang="en-US" sz="2667" dirty="0" smtClean="0"/>
              <a:t>步幅</a:t>
            </a:r>
            <a:r>
              <a:rPr lang="en-US" altLang="zh-CN" sz="2667" dirty="0" smtClean="0"/>
              <a:t>=</a:t>
            </a:r>
            <a:r>
              <a:rPr lang="en-US" altLang="ja-JP" sz="2667" dirty="0" smtClean="0"/>
              <a:t>2</a:t>
            </a:r>
            <a:r>
              <a:rPr lang="ja-JP" altLang="en-US" sz="2667" dirty="0" smtClean="0"/>
              <a:t>）</a:t>
            </a:r>
            <a:endParaRPr sz="2667" dirty="0"/>
          </a:p>
        </p:txBody>
      </p:sp>
      <p:sp>
        <p:nvSpPr>
          <p:cNvPr id="325" name="VGG Blocks"/>
          <p:cNvSpPr txBox="1">
            <a:spLocks noGrp="1"/>
          </p:cNvSpPr>
          <p:nvPr>
            <p:ph type="title"/>
          </p:nvPr>
        </p:nvSpPr>
        <p:spPr>
          <a:prstGeom prst="rect">
            <a:avLst/>
          </a:prstGeom>
        </p:spPr>
        <p:txBody>
          <a:bodyPr/>
          <a:lstStyle/>
          <a:p>
            <a:r>
              <a:rPr dirty="0"/>
              <a:t>VGG </a:t>
            </a:r>
            <a:r>
              <a:rPr lang="ja-JP" altLang="en-US"/>
              <a:t>块</a:t>
            </a:r>
            <a:r>
              <a:rPr dirty="0"/>
              <a:t> </a:t>
            </a:r>
          </a:p>
        </p:txBody>
      </p:sp>
      <p:pic>
        <p:nvPicPr>
          <p:cNvPr id="9" name="Image" descr="Image"/>
          <p:cNvPicPr>
            <a:picLocks noChangeAspect="1"/>
          </p:cNvPicPr>
          <p:nvPr/>
        </p:nvPicPr>
        <p:blipFill>
          <a:blip r:embed="rId2"/>
          <a:stretch>
            <a:fillRect/>
          </a:stretch>
        </p:blipFill>
        <p:spPr>
          <a:xfrm>
            <a:off x="8986103" y="1336116"/>
            <a:ext cx="2834241" cy="5521884"/>
          </a:xfrm>
          <a:prstGeom prst="rect">
            <a:avLst/>
          </a:prstGeom>
          <a:ln w="12700">
            <a:miter lim="400000"/>
          </a:ln>
        </p:spPr>
      </p:pic>
      <p:cxnSp>
        <p:nvCxnSpPr>
          <p:cNvPr id="3" name="直线箭头连接符 2"/>
          <p:cNvCxnSpPr/>
          <p:nvPr/>
        </p:nvCxnSpPr>
        <p:spPr bwMode="auto">
          <a:xfrm flipH="1" flipV="1">
            <a:off x="8321040" y="3766398"/>
            <a:ext cx="822960" cy="330660"/>
          </a:xfrm>
          <a:prstGeom prst="straightConnector1">
            <a:avLst/>
          </a:prstGeom>
          <a:solidFill>
            <a:schemeClr val="accent1"/>
          </a:solidFill>
          <a:ln w="19050" cap="flat" cmpd="sng" algn="ctr">
            <a:solidFill>
              <a:schemeClr val="tx1">
                <a:alpha val="92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VGG block"/>
          <p:cNvSpPr txBox="1"/>
          <p:nvPr/>
        </p:nvSpPr>
        <p:spPr>
          <a:xfrm>
            <a:off x="5903212" y="2058644"/>
            <a:ext cx="1298623" cy="502766"/>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lang="zh-CN" altLang="en-US" sz="2667" dirty="0" smtClean="0">
                <a:solidFill>
                  <a:srgbClr val="09405E"/>
                </a:solidFill>
                <a:latin typeface="Microsoft YaHei" charset="-122"/>
                <a:ea typeface="Microsoft YaHei" charset="-122"/>
                <a:cs typeface="Microsoft YaHei" charset="-122"/>
              </a:rPr>
              <a:t>VGG </a:t>
            </a:r>
            <a:r>
              <a:rPr lang="ja-JP" altLang="en-US" sz="2667" dirty="0" smtClean="0">
                <a:solidFill>
                  <a:srgbClr val="09405E"/>
                </a:solidFill>
                <a:latin typeface="Microsoft YaHei" charset="-122"/>
                <a:ea typeface="Microsoft YaHei" charset="-122"/>
                <a:cs typeface="Microsoft YaHei" charset="-122"/>
              </a:rPr>
              <a:t>块</a:t>
            </a:r>
            <a:endParaRPr lang="zh-CN" altLang="en-US" sz="2667" dirty="0">
              <a:solidFill>
                <a:srgbClr val="09405E"/>
              </a:solidFill>
              <a:latin typeface="Microsoft YaHei" charset="-122"/>
              <a:ea typeface="Microsoft YaHei" charset="-122"/>
              <a:cs typeface="Microsoft YaHei" charset="-122"/>
            </a:endParaRPr>
          </a:p>
        </p:txBody>
      </p:sp>
      <p:sp>
        <p:nvSpPr>
          <p:cNvPr id="14" name="VGG block"/>
          <p:cNvSpPr txBox="1"/>
          <p:nvPr/>
        </p:nvSpPr>
        <p:spPr>
          <a:xfrm>
            <a:off x="9849960" y="982240"/>
            <a:ext cx="957183" cy="502766"/>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lang="zh-CN" altLang="en-US" sz="2667" dirty="0" smtClean="0">
                <a:solidFill>
                  <a:srgbClr val="09405E"/>
                </a:solidFill>
                <a:latin typeface="Microsoft YaHei" charset="-122"/>
                <a:ea typeface="Microsoft YaHei" charset="-122"/>
                <a:cs typeface="Microsoft YaHei" charset="-122"/>
              </a:rPr>
              <a:t>VGG </a:t>
            </a:r>
            <a:endParaRPr lang="zh-CN" altLang="en-US" sz="2667" dirty="0">
              <a:solidFill>
                <a:srgbClr val="09405E"/>
              </a:solidFill>
              <a:latin typeface="Microsoft YaHei" charset="-122"/>
              <a:ea typeface="Microsoft YaHei" charset="-122"/>
              <a:cs typeface="Microsoft YaHei" charset="-122"/>
            </a:endParaRPr>
          </a:p>
        </p:txBody>
      </p:sp>
      <p:sp>
        <p:nvSpPr>
          <p:cNvPr id="5" name="矩形 4"/>
          <p:cNvSpPr/>
          <p:nvPr/>
        </p:nvSpPr>
        <p:spPr>
          <a:xfrm>
            <a:off x="588739" y="5825711"/>
            <a:ext cx="8397364" cy="830997"/>
          </a:xfrm>
          <a:prstGeom prst="rect">
            <a:avLst/>
          </a:prstGeom>
        </p:spPr>
        <p:txBody>
          <a:bodyPr wrap="square">
            <a:spAutoFit/>
          </a:bodyPr>
          <a:lstStyle/>
          <a:p>
            <a:r>
              <a:rPr lang="ja-JP" altLang="en-US" sz="2400" dirty="0">
                <a:solidFill>
                  <a:srgbClr val="09405E"/>
                </a:solidFill>
                <a:latin typeface="Microsoft YaHei" charset="-122"/>
                <a:ea typeface="Microsoft YaHei" charset="-122"/>
                <a:cs typeface="Microsoft YaHei" charset="-122"/>
              </a:rPr>
              <a:t>不同数目的重复</a:t>
            </a:r>
            <a:r>
              <a:rPr lang="en-US" altLang="zh-CN" sz="2400" dirty="0">
                <a:solidFill>
                  <a:srgbClr val="09405E"/>
                </a:solidFill>
                <a:latin typeface="Microsoft YaHei" charset="-122"/>
                <a:ea typeface="Microsoft YaHei" charset="-122"/>
                <a:cs typeface="Microsoft YaHei" charset="-122"/>
              </a:rPr>
              <a:t>VGG </a:t>
            </a:r>
            <a:r>
              <a:rPr lang="ja-JP" altLang="en-US" sz="2400" dirty="0">
                <a:solidFill>
                  <a:srgbClr val="09405E"/>
                </a:solidFill>
                <a:latin typeface="Microsoft YaHei" charset="-122"/>
                <a:ea typeface="Microsoft YaHei" charset="-122"/>
                <a:cs typeface="Microsoft YaHei" charset="-122"/>
              </a:rPr>
              <a:t>块</a:t>
            </a:r>
            <a:r>
              <a:rPr lang="zh-CN" altLang="en-US" sz="2400" dirty="0">
                <a:solidFill>
                  <a:srgbClr val="09405E"/>
                </a:solidFill>
                <a:latin typeface="Microsoft YaHei" charset="-122"/>
                <a:ea typeface="Microsoft YaHei" charset="-122"/>
                <a:cs typeface="Microsoft YaHei" charset="-122"/>
              </a:rPr>
              <a:t>，</a:t>
            </a:r>
            <a:r>
              <a:rPr lang="ja-JP" altLang="en-US" sz="2400" dirty="0">
                <a:solidFill>
                  <a:srgbClr val="09405E"/>
                </a:solidFill>
                <a:latin typeface="Microsoft YaHei" charset="-122"/>
                <a:ea typeface="Microsoft YaHei" charset="-122"/>
                <a:cs typeface="Microsoft YaHei" charset="-122"/>
              </a:rPr>
              <a:t>可获得不同的架构</a:t>
            </a:r>
            <a:endParaRPr lang="en-US" altLang="ja-JP" sz="2400" dirty="0">
              <a:solidFill>
                <a:srgbClr val="09405E"/>
              </a:solidFill>
              <a:latin typeface="Microsoft YaHei" charset="-122"/>
              <a:ea typeface="Microsoft YaHei" charset="-122"/>
              <a:cs typeface="Microsoft YaHei" charset="-122"/>
            </a:endParaRPr>
          </a:p>
          <a:p>
            <a:pPr lvl="1"/>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VGG-16，VGG-19，......</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299" y="2531192"/>
            <a:ext cx="3409188" cy="3351404"/>
          </a:xfrm>
          <a:prstGeom prst="rect">
            <a:avLst/>
          </a:prstGeom>
        </p:spPr>
      </p:pic>
    </p:spTree>
    <p:extLst>
      <p:ext uri="{BB962C8B-B14F-4D97-AF65-F5344CB8AC3E}">
        <p14:creationId xmlns:p14="http://schemas.microsoft.com/office/powerpoint/2010/main" val="271666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lvl="1" indent="-285750" eaLnBrk="1" hangingPunct="1">
              <a:lnSpc>
                <a:spcPct val="150000"/>
              </a:lnSpc>
              <a:spcBef>
                <a:spcPct val="0"/>
              </a:spcBef>
              <a:buFont typeface="Wingdings" panose="05000000000000000000" pitchFamily="2" charset="2"/>
              <a:buChar char="n"/>
            </a:pPr>
            <a:r>
              <a:rPr lang="ja-JP" altLang="en-US" sz="2667" dirty="0"/>
              <a:t>逐步降低分辨率</a:t>
            </a:r>
          </a:p>
          <a:p>
            <a:pPr marL="285750" lvl="1" indent="-285750" eaLnBrk="1" hangingPunct="1">
              <a:lnSpc>
                <a:spcPct val="150000"/>
              </a:lnSpc>
              <a:spcBef>
                <a:spcPct val="0"/>
              </a:spcBef>
              <a:buFont typeface="Wingdings" panose="05000000000000000000" pitchFamily="2" charset="2"/>
              <a:buChar char="n"/>
            </a:pPr>
            <a:r>
              <a:rPr lang="ja-JP" altLang="en-US" sz="2667" dirty="0"/>
              <a:t>增加通道数量</a:t>
            </a:r>
          </a:p>
          <a:p>
            <a:pPr marL="285750" lvl="1" indent="-285750" eaLnBrk="1" hangingPunct="1">
              <a:lnSpc>
                <a:spcPct val="150000"/>
              </a:lnSpc>
              <a:spcBef>
                <a:spcPct val="0"/>
              </a:spcBef>
              <a:buFont typeface="Wingdings" panose="05000000000000000000" pitchFamily="2" charset="2"/>
              <a:buChar char="n"/>
            </a:pPr>
            <a:r>
              <a:rPr lang="ja-JP" altLang="en-US" sz="2667" dirty="0"/>
              <a:t>使用</a:t>
            </a:r>
            <a:r>
              <a:rPr lang="en-US" altLang="ja-JP" sz="2667" dirty="0"/>
              <a:t>1</a:t>
            </a:r>
            <a:r>
              <a:rPr lang="en-US" altLang="zh-CN" sz="2667" dirty="0"/>
              <a:t>x1</a:t>
            </a:r>
            <a:r>
              <a:rPr lang="ja-JP" altLang="en-US" sz="2667" dirty="0"/>
              <a:t>卷积</a:t>
            </a:r>
          </a:p>
          <a:p>
            <a:r>
              <a:rPr lang="ja-JP" altLang="en-US" sz="2667" dirty="0"/>
              <a:t>最后应用全局平均</a:t>
            </a:r>
            <a:r>
              <a:rPr lang="zh-CN" altLang="en-US" sz="2667" dirty="0"/>
              <a:t>池化</a:t>
            </a:r>
          </a:p>
          <a:p>
            <a:endParaRPr kumimoji="1" lang="zh-CN" altLang="en-US" dirty="0"/>
          </a:p>
        </p:txBody>
      </p:sp>
      <p:sp>
        <p:nvSpPr>
          <p:cNvPr id="3" name="标题 2"/>
          <p:cNvSpPr>
            <a:spLocks noGrp="1"/>
          </p:cNvSpPr>
          <p:nvPr>
            <p:ph type="title"/>
          </p:nvPr>
        </p:nvSpPr>
        <p:spPr/>
        <p:txBody>
          <a:bodyPr/>
          <a:lstStyle/>
          <a:p>
            <a:r>
              <a:rPr kumimoji="1" lang="en-US" altLang="zh-CN" dirty="0" err="1" smtClean="0"/>
              <a:t>NiN</a:t>
            </a:r>
            <a:r>
              <a:rPr kumimoji="1" lang="zh-CN" altLang="en-US" dirty="0" smtClean="0"/>
              <a:t>（</a:t>
            </a:r>
            <a:r>
              <a:rPr kumimoji="1" lang="en-US" altLang="zh-CN" dirty="0" smtClean="0"/>
              <a:t>Network</a:t>
            </a:r>
            <a:r>
              <a:rPr kumimoji="1" lang="zh-CN" altLang="en-US" dirty="0" smtClean="0"/>
              <a:t> </a:t>
            </a:r>
            <a:r>
              <a:rPr kumimoji="1" lang="en-US" altLang="zh-CN" dirty="0" smtClean="0"/>
              <a:t>in</a:t>
            </a:r>
            <a:r>
              <a:rPr kumimoji="1" lang="zh-CN" altLang="en-US" dirty="0" smtClean="0"/>
              <a:t> </a:t>
            </a:r>
            <a:r>
              <a:rPr kumimoji="1" lang="en-US" altLang="zh-CN" dirty="0" smtClean="0"/>
              <a:t>Network</a:t>
            </a:r>
            <a:r>
              <a:rPr kumimoji="1" lang="zh-CN" altLang="en-US" dirty="0" smtClean="0"/>
              <a:t>）</a:t>
            </a:r>
            <a:endParaRPr kumimoji="1" lang="zh-CN" altLang="en-US" dirty="0"/>
          </a:p>
        </p:txBody>
      </p:sp>
    </p:spTree>
    <p:extLst>
      <p:ext uri="{BB962C8B-B14F-4D97-AF65-F5344CB8AC3E}">
        <p14:creationId xmlns:p14="http://schemas.microsoft.com/office/powerpoint/2010/main" val="1410593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58" name="Convolution layers need relatively few parameters…"/>
              <p:cNvSpPr txBox="1">
                <a:spLocks noGrp="1"/>
              </p:cNvSpPr>
              <p:nvPr>
                <p:ph sz="quarter" idx="10"/>
              </p:nvPr>
            </p:nvSpPr>
            <p:spPr>
              <a:xfrm>
                <a:off x="332546" y="1033870"/>
                <a:ext cx="10580306" cy="5237271"/>
              </a:xfrm>
              <a:prstGeom prst="rect">
                <a:avLst/>
              </a:prstGeom>
            </p:spPr>
            <p:txBody>
              <a:bodyPr/>
              <a:lstStyle/>
              <a:p>
                <a:pPr marL="320833" indent="-320833">
                  <a:buSzPct val="100000"/>
                </a:pPr>
                <a:r>
                  <a:rPr lang="ja-JP" altLang="en-US" dirty="0"/>
                  <a:t>卷积层需要相对较少的</a:t>
                </a:r>
                <a:r>
                  <a:rPr lang="ja-JP" altLang="en-US" dirty="0" smtClean="0"/>
                  <a:t>参数</a:t>
                </a:r>
                <a:r>
                  <a:rPr lang="zh-CN" altLang="en-US" dirty="0" smtClean="0"/>
                  <a:t>：</a:t>
                </a:r>
                <a14:m>
                  <m:oMath xmlns:m="http://schemas.openxmlformats.org/officeDocument/2006/math">
                    <m:sSub>
                      <m:sSubPr>
                        <m:ctrlPr>
                          <a:rPr lang="is-IS" altLang="zh-CN" i="1">
                            <a:solidFill>
                              <a:srgbClr val="000000"/>
                            </a:solidFill>
                            <a:latin typeface="Cambria Math" charset="0"/>
                          </a:rPr>
                        </m:ctrlPr>
                      </m:sSubPr>
                      <m:e>
                        <m:r>
                          <a:rPr lang="is-IS" altLang="zh-CN" i="1">
                            <a:solidFill>
                              <a:srgbClr val="000000"/>
                            </a:solidFill>
                            <a:latin typeface="Cambria Math" panose="02040503050406030204" pitchFamily="18" charset="0"/>
                          </a:rPr>
                          <m:t>𝑐</m:t>
                        </m:r>
                      </m:e>
                      <m:sub>
                        <m:r>
                          <a:rPr lang="is-IS" altLang="zh-CN" i="1">
                            <a:solidFill>
                              <a:srgbClr val="000000"/>
                            </a:solidFill>
                            <a:latin typeface="Cambria Math" panose="02040503050406030204" pitchFamily="18" charset="0"/>
                          </a:rPr>
                          <m:t>𝑖</m:t>
                        </m:r>
                      </m:sub>
                    </m:sSub>
                    <m:r>
                      <a:rPr lang="is-IS" altLang="zh-CN" i="1">
                        <a:solidFill>
                          <a:srgbClr val="000000"/>
                        </a:solidFill>
                        <a:latin typeface="Cambria Math" panose="02040503050406030204" pitchFamily="18" charset="0"/>
                      </a:rPr>
                      <m:t>×</m:t>
                    </m:r>
                    <m:sSub>
                      <m:sSubPr>
                        <m:ctrlPr>
                          <a:rPr lang="is-IS" altLang="zh-CN" i="1">
                            <a:solidFill>
                              <a:srgbClr val="000000"/>
                            </a:solidFill>
                            <a:latin typeface="Cambria Math" charset="0"/>
                          </a:rPr>
                        </m:ctrlPr>
                      </m:sSubPr>
                      <m:e>
                        <m:r>
                          <a:rPr lang="is-IS" altLang="zh-CN" i="1">
                            <a:solidFill>
                              <a:srgbClr val="000000"/>
                            </a:solidFill>
                            <a:latin typeface="Cambria Math" panose="02040503050406030204" pitchFamily="18" charset="0"/>
                          </a:rPr>
                          <m:t>𝑐</m:t>
                        </m:r>
                      </m:e>
                      <m:sub>
                        <m:r>
                          <a:rPr lang="is-IS" altLang="zh-CN" i="1">
                            <a:solidFill>
                              <a:srgbClr val="000000"/>
                            </a:solidFill>
                            <a:latin typeface="Cambria Math" panose="02040503050406030204" pitchFamily="18" charset="0"/>
                          </a:rPr>
                          <m:t>𝑜</m:t>
                        </m:r>
                      </m:sub>
                    </m:sSub>
                    <m:r>
                      <a:rPr lang="is-IS" altLang="zh-CN" i="1">
                        <a:solidFill>
                          <a:srgbClr val="000000"/>
                        </a:solidFill>
                        <a:latin typeface="Cambria Math" panose="02040503050406030204" pitchFamily="18" charset="0"/>
                      </a:rPr>
                      <m:t>×</m:t>
                    </m:r>
                    <m:sSup>
                      <m:sSupPr>
                        <m:ctrlPr>
                          <a:rPr lang="is-IS" altLang="zh-CN" i="1">
                            <a:solidFill>
                              <a:srgbClr val="000000"/>
                            </a:solidFill>
                            <a:latin typeface="Cambria Math" charset="0"/>
                          </a:rPr>
                        </m:ctrlPr>
                      </m:sSupPr>
                      <m:e>
                        <m:r>
                          <a:rPr lang="is-IS" altLang="zh-CN" i="1">
                            <a:solidFill>
                              <a:srgbClr val="000000"/>
                            </a:solidFill>
                            <a:latin typeface="Cambria Math" panose="02040503050406030204" pitchFamily="18" charset="0"/>
                          </a:rPr>
                          <m:t>𝑘</m:t>
                        </m:r>
                      </m:e>
                      <m:sup>
                        <m:r>
                          <a:rPr lang="is-IS" altLang="zh-CN" i="1">
                            <a:solidFill>
                              <a:srgbClr val="000000"/>
                            </a:solidFill>
                            <a:latin typeface="Cambria Math" panose="02040503050406030204" pitchFamily="18" charset="0"/>
                          </a:rPr>
                          <m:t>2</m:t>
                        </m:r>
                      </m:sup>
                    </m:sSup>
                  </m:oMath>
                </a14:m>
                <a:endParaRPr lang="ja-JP" altLang="en-US" dirty="0"/>
              </a:p>
              <a:p>
                <a:pPr marL="320833" indent="-320833">
                  <a:buSzPct val="100000"/>
                </a:pPr>
                <a:r>
                  <a:rPr lang="ja-JP" altLang="en-US" dirty="0"/>
                  <a:t>最后一层</a:t>
                </a:r>
                <a:r>
                  <a:rPr lang="en-US" altLang="ja-JP" dirty="0"/>
                  <a:t>(</a:t>
                </a:r>
                <a:r>
                  <a:rPr lang="ja-JP" altLang="en-US" dirty="0"/>
                  <a:t>稠密层</a:t>
                </a:r>
                <a:r>
                  <a:rPr lang="en-US" altLang="ja-JP" dirty="0"/>
                  <a:t>)</a:t>
                </a:r>
                <a:r>
                  <a:rPr lang="ja-JP" altLang="en-US" dirty="0"/>
                  <a:t>对于</a:t>
                </a:r>
                <a:r>
                  <a:rPr lang="en-US" altLang="ja-JP" dirty="0"/>
                  <a:t>n</a:t>
                </a:r>
                <a:r>
                  <a:rPr lang="ja-JP" altLang="en-US" dirty="0"/>
                  <a:t>个类的需 要许多</a:t>
                </a:r>
                <a:r>
                  <a:rPr lang="ja-JP" altLang="en-US" dirty="0" smtClean="0"/>
                  <a:t>参数</a:t>
                </a:r>
                <a:r>
                  <a:rPr lang="zh-CN" altLang="en-US" dirty="0" smtClean="0"/>
                  <a:t>：</a:t>
                </a:r>
                <a14:m>
                  <m:oMath xmlns:m="http://schemas.openxmlformats.org/officeDocument/2006/math">
                    <m:r>
                      <a:rPr lang="zh-CN" altLang="en-US" i="1">
                        <a:solidFill>
                          <a:srgbClr val="000000"/>
                        </a:solidFill>
                        <a:latin typeface="Cambria Math" panose="02040503050406030204" pitchFamily="18" charset="0"/>
                      </a:rPr>
                      <m:t>𝑐</m:t>
                    </m:r>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𝑚</m:t>
                        </m:r>
                      </m:e>
                      <m:sub>
                        <m:r>
                          <a:rPr lang="zh-CN" altLang="en-US" i="1">
                            <a:solidFill>
                              <a:srgbClr val="000000"/>
                            </a:solidFill>
                            <a:latin typeface="Cambria Math" panose="02040503050406030204" pitchFamily="18" charset="0"/>
                          </a:rPr>
                          <m:t>𝑤</m:t>
                        </m:r>
                      </m:sub>
                    </m:sSub>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𝑚</m:t>
                        </m:r>
                      </m:e>
                      <m:sub>
                        <m:r>
                          <a:rPr lang="en-US" altLang="zh-CN" i="1">
                            <a:solidFill>
                              <a:srgbClr val="000000"/>
                            </a:solidFill>
                            <a:latin typeface="Cambria Math" panose="02040503050406030204" pitchFamily="18" charset="0"/>
                          </a:rPr>
                          <m:t>h</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𝑛</m:t>
                    </m:r>
                  </m:oMath>
                </a14:m>
                <a:r>
                  <a:rPr lang="ja-JP" altLang="en-US" dirty="0" smtClean="0"/>
                  <a:t> </a:t>
                </a:r>
                <a:endParaRPr lang="ja-JP" altLang="en-US" dirty="0"/>
              </a:p>
              <a:p>
                <a:pPr marL="492283" lvl="1" indent="-320833">
                  <a:buSzPct val="100000"/>
                </a:pPr>
                <a:r>
                  <a:rPr lang="en-US" dirty="0" err="1"/>
                  <a:t>LeNet</a:t>
                </a:r>
                <a:r>
                  <a:rPr lang="en-US" dirty="0"/>
                  <a:t> 16x5x5x120 = 48k</a:t>
                </a:r>
              </a:p>
              <a:p>
                <a:pPr marL="492283" lvl="1" indent="-320833">
                  <a:buSzPct val="100000"/>
                </a:pPr>
                <a:r>
                  <a:rPr lang="en-US" dirty="0" err="1"/>
                  <a:t>AlexNet</a:t>
                </a:r>
                <a:r>
                  <a:rPr lang="en-US" dirty="0"/>
                  <a:t> 256x5x5x4096 = 26M</a:t>
                </a:r>
              </a:p>
              <a:p>
                <a:pPr marL="492283" lvl="1" indent="-320833">
                  <a:buSzPct val="100000"/>
                </a:pPr>
                <a:r>
                  <a:rPr lang="en-US" dirty="0"/>
                  <a:t>VGG 512x7x7x4096 = </a:t>
                </a:r>
                <a:r>
                  <a:rPr lang="en-US" dirty="0" smtClean="0"/>
                  <a:t>102M</a:t>
                </a:r>
              </a:p>
              <a:p>
                <a:pPr marL="320833" indent="-320833">
                  <a:buSzPct val="100000"/>
                </a:pPr>
                <a:r>
                  <a:rPr lang="zh-CN" altLang="en-US" dirty="0" smtClean="0"/>
                  <a:t>另外，全连接层也丢失了空间信息</a:t>
                </a:r>
                <a:endParaRPr dirty="0"/>
              </a:p>
            </p:txBody>
          </p:sp>
        </mc:Choice>
        <mc:Fallback>
          <p:sp>
            <p:nvSpPr>
              <p:cNvPr id="358" name="Convolution layers need relatively few parameters…"/>
              <p:cNvSpPr txBox="1">
                <a:spLocks noGrp="1" noRot="1" noChangeAspect="1" noMove="1" noResize="1" noEditPoints="1" noAdjustHandles="1" noChangeArrowheads="1" noChangeShapeType="1" noTextEdit="1"/>
              </p:cNvSpPr>
              <p:nvPr>
                <p:ph sz="quarter" idx="10"/>
              </p:nvPr>
            </p:nvSpPr>
            <p:spPr>
              <a:xfrm>
                <a:off x="332546" y="1033870"/>
                <a:ext cx="10580306" cy="5237271"/>
              </a:xfrm>
              <a:prstGeom prst="rect">
                <a:avLst/>
              </a:prstGeom>
              <a:blipFill rotWithShape="0">
                <a:blip r:embed="rId2"/>
                <a:stretch>
                  <a:fillRect l="-1037"/>
                </a:stretch>
              </a:blipFill>
            </p:spPr>
            <p:txBody>
              <a:bodyPr/>
              <a:lstStyle/>
              <a:p>
                <a:r>
                  <a:rPr lang="zh-CN" altLang="en-US">
                    <a:noFill/>
                  </a:rPr>
                  <a:t> </a:t>
                </a:r>
              </a:p>
            </p:txBody>
          </p:sp>
        </mc:Fallback>
      </mc:AlternateContent>
      <p:sp>
        <p:nvSpPr>
          <p:cNvPr id="357" name="The Last Layer(s)"/>
          <p:cNvSpPr txBox="1">
            <a:spLocks noGrp="1"/>
          </p:cNvSpPr>
          <p:nvPr>
            <p:ph type="title"/>
          </p:nvPr>
        </p:nvSpPr>
        <p:spPr>
          <a:prstGeom prst="rect">
            <a:avLst/>
          </a:prstGeom>
        </p:spPr>
        <p:txBody>
          <a:bodyPr/>
          <a:lstStyle/>
          <a:p>
            <a:r>
              <a:rPr lang="ja-JP" altLang="en-US"/>
              <a:t>最后一层的诅咒</a:t>
            </a:r>
            <a:endParaRPr dirty="0"/>
          </a:p>
        </p:txBody>
      </p:sp>
      <p:grpSp>
        <p:nvGrpSpPr>
          <p:cNvPr id="361" name="Group"/>
          <p:cNvGrpSpPr/>
          <p:nvPr/>
        </p:nvGrpSpPr>
        <p:grpSpPr>
          <a:xfrm>
            <a:off x="1382751" y="4103648"/>
            <a:ext cx="8986946" cy="2589759"/>
            <a:chOff x="11529052" y="1795146"/>
            <a:chExt cx="6338290" cy="1770597"/>
          </a:xfrm>
        </p:grpSpPr>
        <p:pic>
          <p:nvPicPr>
            <p:cNvPr id="359" name="Image" descr="Image"/>
            <p:cNvPicPr>
              <a:picLocks noChangeAspect="1"/>
            </p:cNvPicPr>
            <p:nvPr/>
          </p:nvPicPr>
          <p:blipFill>
            <a:blip r:embed="rId3"/>
            <a:stretch>
              <a:fillRect/>
            </a:stretch>
          </p:blipFill>
          <p:spPr>
            <a:xfrm>
              <a:off x="11529052" y="1970390"/>
              <a:ext cx="6338290" cy="1595353"/>
            </a:xfrm>
            <a:prstGeom prst="rect">
              <a:avLst/>
            </a:prstGeom>
            <a:ln w="12700" cap="flat">
              <a:noFill/>
              <a:miter lim="400000"/>
            </a:ln>
            <a:effectLst/>
          </p:spPr>
        </p:pic>
        <p:sp>
          <p:nvSpPr>
            <p:cNvPr id="360" name="Rounded Rectangle"/>
            <p:cNvSpPr/>
            <p:nvPr/>
          </p:nvSpPr>
          <p:spPr>
            <a:xfrm>
              <a:off x="16948659" y="1795146"/>
              <a:ext cx="896004" cy="1569043"/>
            </a:xfrm>
            <a:prstGeom prst="roundRect">
              <a:avLst>
                <a:gd name="adj" fmla="val 15000"/>
              </a:avLst>
            </a:prstGeom>
            <a:noFill/>
            <a:ln w="50800" cap="flat">
              <a:solidFill>
                <a:srgbClr val="C00000"/>
              </a:solidFill>
              <a:prstDash val="solid"/>
              <a:round/>
            </a:ln>
            <a:effectLst/>
          </p:spPr>
          <p:txBody>
            <a:bodyPr wrap="square" lIns="60959" tIns="60959" rIns="60959" bIns="60959" numCol="1" anchor="ctr">
              <a:noAutofit/>
            </a:bodyPr>
            <a:lstStyle/>
            <a:p>
              <a:pPr>
                <a:spcBef>
                  <a:spcPts val="1200"/>
                </a:spcBef>
                <a:defRPr sz="4000" b="1">
                  <a:solidFill>
                    <a:srgbClr val="000000"/>
                  </a:solidFill>
                </a:defRPr>
              </a:pPr>
              <a:endParaRPr sz="5333"/>
            </a:p>
          </p:txBody>
        </p:sp>
      </p:grpSp>
      <p:sp>
        <p:nvSpPr>
          <p:cNvPr id="362" name="Equation"/>
          <p:cNvSpPr txBox="1"/>
          <p:nvPr/>
        </p:nvSpPr>
        <p:spPr>
          <a:xfrm>
            <a:off x="5016714" y="1265273"/>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363" name="Equation"/>
          <p:cNvSpPr txBox="1"/>
          <p:nvPr/>
        </p:nvSpPr>
        <p:spPr>
          <a:xfrm>
            <a:off x="7366714" y="1757716"/>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Tree>
    <p:extLst>
      <p:ext uri="{BB962C8B-B14F-4D97-AF65-F5344CB8AC3E}">
        <p14:creationId xmlns:p14="http://schemas.microsoft.com/office/powerpoint/2010/main" val="130700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有些模式比整个图像小得多</a:t>
            </a:r>
            <a:endParaRPr lang="zh-TW" altLang="en-US" dirty="0"/>
          </a:p>
        </p:txBody>
      </p:sp>
      <p:sp>
        <p:nvSpPr>
          <p:cNvPr id="2" name="標題 1"/>
          <p:cNvSpPr>
            <a:spLocks noGrp="1"/>
          </p:cNvSpPr>
          <p:nvPr>
            <p:ph type="title"/>
          </p:nvPr>
        </p:nvSpPr>
        <p:spPr/>
        <p:txBody>
          <a:bodyPr/>
          <a:lstStyle/>
          <a:p>
            <a:r>
              <a:rPr lang="zh-CN" altLang="en-US" dirty="0" smtClean="0"/>
              <a:t>对图像，为什么要用</a:t>
            </a:r>
            <a:r>
              <a:rPr lang="en-US" altLang="zh-TW" dirty="0" smtClean="0"/>
              <a:t>CNN</a:t>
            </a:r>
            <a:r>
              <a:rPr lang="zh-CN" altLang="en-US" dirty="0" smtClean="0"/>
              <a:t>？</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9430" y="4326857"/>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6" name="圖片 15"/>
          <p:cNvPicPr>
            <a:picLocks noChangeAspect="1"/>
          </p:cNvPicPr>
          <p:nvPr/>
        </p:nvPicPr>
        <p:blipFill>
          <a:blip r:embed="rId3"/>
          <a:stretch>
            <a:fillRect/>
          </a:stretch>
        </p:blipFill>
        <p:spPr>
          <a:xfrm>
            <a:off x="5618492" y="4372875"/>
            <a:ext cx="1296890" cy="1139691"/>
          </a:xfrm>
          <a:prstGeom prst="rect">
            <a:avLst/>
          </a:prstGeom>
          <a:ln w="57150">
            <a:solidFill>
              <a:srgbClr val="FF0000"/>
            </a:solidFill>
          </a:ln>
        </p:spPr>
      </p:pic>
      <p:pic>
        <p:nvPicPr>
          <p:cNvPr id="19" name="圖片 18"/>
          <p:cNvPicPr>
            <a:picLocks noChangeAspect="1"/>
          </p:cNvPicPr>
          <p:nvPr/>
        </p:nvPicPr>
        <p:blipFill>
          <a:blip r:embed="rId4"/>
          <a:stretch>
            <a:fillRect/>
          </a:stretch>
        </p:blipFill>
        <p:spPr>
          <a:xfrm>
            <a:off x="7020720" y="4290701"/>
            <a:ext cx="2151234" cy="1279848"/>
          </a:xfrm>
          <a:prstGeom prst="rect">
            <a:avLst/>
          </a:prstGeom>
        </p:spPr>
      </p:pic>
      <p:sp>
        <p:nvSpPr>
          <p:cNvPr id="43" name="圓角矩形圖說文字 42"/>
          <p:cNvSpPr/>
          <p:nvPr/>
        </p:nvSpPr>
        <p:spPr>
          <a:xfrm>
            <a:off x="7783916" y="5376672"/>
            <a:ext cx="2715356" cy="581901"/>
          </a:xfrm>
          <a:prstGeom prst="wedgeRoundRectCallout">
            <a:avLst>
              <a:gd name="adj1" fmla="val -21674"/>
              <a:gd name="adj2" fmla="val -85905"/>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smtClean="0">
                <a:solidFill>
                  <a:srgbClr val="002060"/>
                </a:solidFill>
                <a:latin typeface="Microsoft YaHei" charset="-122"/>
                <a:ea typeface="Microsoft YaHei" charset="-122"/>
                <a:cs typeface="Microsoft YaHei" charset="-122"/>
              </a:rPr>
              <a:t>“</a:t>
            </a:r>
            <a:r>
              <a:rPr lang="zh-CN" altLang="en-US" sz="2400" dirty="0" smtClean="0">
                <a:solidFill>
                  <a:srgbClr val="002060"/>
                </a:solidFill>
                <a:latin typeface="Microsoft YaHei" charset="-122"/>
                <a:ea typeface="Microsoft YaHei" charset="-122"/>
                <a:cs typeface="Microsoft YaHei" charset="-122"/>
              </a:rPr>
              <a:t>鸟喙</a:t>
            </a:r>
            <a:r>
              <a:rPr lang="en-US" altLang="zh-TW" sz="2400" dirty="0" smtClean="0">
                <a:solidFill>
                  <a:srgbClr val="002060"/>
                </a:solidFill>
                <a:latin typeface="Microsoft YaHei" charset="-122"/>
                <a:ea typeface="Microsoft YaHei" charset="-122"/>
                <a:cs typeface="Microsoft YaHei" charset="-122"/>
              </a:rPr>
              <a:t>”</a:t>
            </a:r>
            <a:r>
              <a:rPr lang="zh-TW" altLang="en-US" sz="2400" dirty="0" smtClean="0">
                <a:solidFill>
                  <a:srgbClr val="002060"/>
                </a:solidFill>
                <a:latin typeface="Microsoft YaHei" charset="-122"/>
                <a:ea typeface="Microsoft YaHei" charset="-122"/>
                <a:cs typeface="Microsoft YaHei" charset="-122"/>
              </a:rPr>
              <a:t> </a:t>
            </a:r>
            <a:r>
              <a:rPr lang="zh-CN" altLang="en-US" sz="2400" dirty="0" smtClean="0">
                <a:solidFill>
                  <a:srgbClr val="002060"/>
                </a:solidFill>
                <a:latin typeface="Microsoft YaHei" charset="-122"/>
                <a:ea typeface="Microsoft YaHei" charset="-122"/>
                <a:cs typeface="Microsoft YaHei" charset="-122"/>
              </a:rPr>
              <a:t>检测器</a:t>
            </a:r>
            <a:endParaRPr lang="zh-TW" altLang="en-US" sz="2400" dirty="0">
              <a:solidFill>
                <a:srgbClr val="002060"/>
              </a:solidFill>
              <a:latin typeface="Microsoft YaHei" charset="-122"/>
              <a:ea typeface="Microsoft YaHei" charset="-122"/>
              <a:cs typeface="Microsoft YaHei" charset="-122"/>
            </a:endParaRPr>
          </a:p>
        </p:txBody>
      </p:sp>
      <p:sp>
        <p:nvSpPr>
          <p:cNvPr id="44" name="矩形 43"/>
          <p:cNvSpPr/>
          <p:nvPr/>
        </p:nvSpPr>
        <p:spPr>
          <a:xfrm>
            <a:off x="2997830" y="437287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單箭頭接點 45"/>
          <p:cNvCxnSpPr>
            <a:stCxn id="44" idx="3"/>
            <a:endCxn id="16" idx="1"/>
          </p:cNvCxnSpPr>
          <p:nvPr/>
        </p:nvCxnSpPr>
        <p:spPr>
          <a:xfrm>
            <a:off x="3404230" y="4562604"/>
            <a:ext cx="2214262" cy="38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312184" y="2456433"/>
            <a:ext cx="6288901"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神经元不需要看整幅图像就能发现模式</a:t>
            </a:r>
          </a:p>
        </p:txBody>
      </p:sp>
      <p:sp>
        <p:nvSpPr>
          <p:cNvPr id="14" name="矩形 13"/>
          <p:cNvSpPr/>
          <p:nvPr/>
        </p:nvSpPr>
        <p:spPr>
          <a:xfrm>
            <a:off x="3872261" y="3251679"/>
            <a:ext cx="5570756"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与一个小区域连接所需的参数更少</a:t>
            </a:r>
          </a:p>
        </p:txBody>
      </p:sp>
    </p:spTree>
    <p:extLst>
      <p:ext uri="{BB962C8B-B14F-4D97-AF65-F5344CB8AC3E}">
        <p14:creationId xmlns:p14="http://schemas.microsoft.com/office/powerpoint/2010/main" val="7481828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A convolutional layer…"/>
          <p:cNvSpPr txBox="1">
            <a:spLocks noGrp="1"/>
          </p:cNvSpPr>
          <p:nvPr>
            <p:ph sz="quarter" idx="10"/>
          </p:nvPr>
        </p:nvSpPr>
        <p:spPr>
          <a:prstGeom prst="rect">
            <a:avLst/>
          </a:prstGeom>
        </p:spPr>
        <p:txBody>
          <a:bodyPr/>
          <a:lstStyle/>
          <a:p>
            <a:r>
              <a:rPr lang="ja-JP" altLang="en-US" dirty="0"/>
              <a:t>卷</a:t>
            </a:r>
            <a:r>
              <a:rPr lang="ja-JP" altLang="en-US" dirty="0" smtClean="0"/>
              <a:t>积层</a:t>
            </a:r>
            <a:endParaRPr lang="ja-JP" altLang="en-US" dirty="0"/>
          </a:p>
          <a:p>
            <a:pPr lvl="1"/>
            <a:r>
              <a:rPr lang="en-US" altLang="ja-JP" dirty="0" smtClean="0"/>
              <a:t> </a:t>
            </a:r>
            <a:r>
              <a:rPr lang="ja-JP" altLang="en-US" dirty="0" smtClean="0"/>
              <a:t>超</a:t>
            </a:r>
            <a:r>
              <a:rPr lang="ja-JP" altLang="en-US" dirty="0"/>
              <a:t>参数</a:t>
            </a:r>
            <a:r>
              <a:rPr lang="zh-CN" altLang="en-US" dirty="0" smtClean="0"/>
              <a:t>：卷积核</a:t>
            </a:r>
            <a:r>
              <a:rPr lang="ja-JP" altLang="en-US" dirty="0" smtClean="0"/>
              <a:t>大小，步幅和</a:t>
            </a:r>
            <a:r>
              <a:rPr lang="ja-JP" altLang="en-US" dirty="0"/>
              <a:t>填充</a:t>
            </a:r>
          </a:p>
          <a:p>
            <a:r>
              <a:rPr lang="ja-JP" altLang="en-US" dirty="0"/>
              <a:t>接下来是两个</a:t>
            </a:r>
            <a:r>
              <a:rPr lang="zh-CN" altLang="en-US" dirty="0"/>
              <a:t> </a:t>
            </a:r>
            <a:r>
              <a:rPr lang="en-US" altLang="ja-JP" dirty="0"/>
              <a:t>1</a:t>
            </a:r>
            <a:r>
              <a:rPr lang="en-US" dirty="0"/>
              <a:t>x1</a:t>
            </a:r>
            <a:r>
              <a:rPr lang="zh-CN" altLang="en-US" dirty="0"/>
              <a:t> </a:t>
            </a:r>
            <a:r>
              <a:rPr lang="ja-JP" altLang="en-US" dirty="0"/>
              <a:t>卷积层</a:t>
            </a:r>
          </a:p>
          <a:p>
            <a:pPr lvl="1"/>
            <a:r>
              <a:rPr lang="en-US" altLang="ja-JP" dirty="0" smtClean="0"/>
              <a:t> </a:t>
            </a:r>
            <a:r>
              <a:rPr lang="ja-JP" altLang="en-US" dirty="0" smtClean="0"/>
              <a:t>步</a:t>
            </a:r>
            <a:r>
              <a:rPr lang="ja-JP" altLang="en-US" dirty="0"/>
              <a:t>幅</a:t>
            </a:r>
            <a:r>
              <a:rPr lang="en-US" altLang="zh-CN" dirty="0"/>
              <a:t>1</a:t>
            </a:r>
          </a:p>
          <a:p>
            <a:pPr lvl="1"/>
            <a:r>
              <a:rPr lang="en-US" altLang="ja-JP" dirty="0" smtClean="0"/>
              <a:t> </a:t>
            </a:r>
            <a:r>
              <a:rPr lang="ja-JP" altLang="en-US" dirty="0" smtClean="0"/>
              <a:t>无</a:t>
            </a:r>
            <a:r>
              <a:rPr lang="ja-JP" altLang="en-US" dirty="0"/>
              <a:t>填充</a:t>
            </a:r>
            <a:endParaRPr lang="en-US" altLang="ja-JP" dirty="0"/>
          </a:p>
          <a:p>
            <a:pPr lvl="1"/>
            <a:r>
              <a:rPr lang="en-US" altLang="ja-JP" dirty="0" smtClean="0"/>
              <a:t> </a:t>
            </a:r>
            <a:r>
              <a:rPr lang="ja-JP" altLang="en-US" dirty="0" smtClean="0"/>
              <a:t>与</a:t>
            </a:r>
            <a:r>
              <a:rPr lang="ja-JP" altLang="en-US" dirty="0"/>
              <a:t>第一层输出通道相同</a:t>
            </a:r>
          </a:p>
          <a:p>
            <a:pPr lvl="1"/>
            <a:r>
              <a:rPr lang="en-US" altLang="ja-JP" dirty="0" smtClean="0"/>
              <a:t> </a:t>
            </a:r>
            <a:r>
              <a:rPr lang="ja-JP" altLang="en-US" dirty="0" smtClean="0"/>
              <a:t>充当</a:t>
            </a:r>
            <a:r>
              <a:rPr lang="ja-JP" altLang="en-US" dirty="0"/>
              <a:t>稠密</a:t>
            </a:r>
            <a:r>
              <a:rPr lang="ja-JP" altLang="en-US" dirty="0" smtClean="0"/>
              <a:t>层</a:t>
            </a:r>
            <a:endParaRPr dirty="0"/>
          </a:p>
        </p:txBody>
      </p:sp>
      <p:sp>
        <p:nvSpPr>
          <p:cNvPr id="379" name="NiN Block"/>
          <p:cNvSpPr txBox="1">
            <a:spLocks noGrp="1"/>
          </p:cNvSpPr>
          <p:nvPr>
            <p:ph type="title"/>
          </p:nvPr>
        </p:nvSpPr>
        <p:spPr>
          <a:prstGeom prst="rect">
            <a:avLst/>
          </a:prstGeom>
        </p:spPr>
        <p:txBody>
          <a:bodyPr/>
          <a:lstStyle/>
          <a:p>
            <a:r>
              <a:rPr dirty="0" err="1"/>
              <a:t>NiN</a:t>
            </a:r>
            <a:r>
              <a:rPr dirty="0"/>
              <a:t> </a:t>
            </a:r>
            <a:r>
              <a:rPr lang="ja-JP" altLang="en-US"/>
              <a:t>块</a:t>
            </a:r>
            <a:endParaRPr dirty="0"/>
          </a:p>
        </p:txBody>
      </p:sp>
      <p:pic>
        <p:nvPicPr>
          <p:cNvPr id="381" name="Screen Shot 2019-02-22 at 11.25.56 AM.png" descr="Screen Shot 2019-02-22 at 11.25.56 AM.png"/>
          <p:cNvPicPr>
            <a:picLocks noChangeAspect="1"/>
          </p:cNvPicPr>
          <p:nvPr/>
        </p:nvPicPr>
        <p:blipFill>
          <a:blip r:embed="rId2"/>
          <a:stretch>
            <a:fillRect/>
          </a:stretch>
        </p:blipFill>
        <p:spPr>
          <a:xfrm>
            <a:off x="6135112" y="3702204"/>
            <a:ext cx="2828150" cy="2682829"/>
          </a:xfrm>
          <a:prstGeom prst="rect">
            <a:avLst/>
          </a:prstGeom>
          <a:ln w="12700">
            <a:miter lim="400000"/>
          </a:ln>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6202" y="832756"/>
            <a:ext cx="2066499" cy="6064191"/>
          </a:xfrm>
          <a:prstGeom prst="rect">
            <a:avLst/>
          </a:prstGeom>
        </p:spPr>
      </p:pic>
      <p:cxnSp>
        <p:nvCxnSpPr>
          <p:cNvPr id="6" name="直线箭头连接符 5"/>
          <p:cNvCxnSpPr/>
          <p:nvPr/>
        </p:nvCxnSpPr>
        <p:spPr bwMode="auto">
          <a:xfrm flipH="1" flipV="1">
            <a:off x="8894406" y="4616605"/>
            <a:ext cx="628736" cy="17684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661235" y="4416550"/>
            <a:ext cx="5262979" cy="400110"/>
          </a:xfrm>
          <a:prstGeom prst="rect">
            <a:avLst/>
          </a:prstGeom>
        </p:spPr>
        <p:txBody>
          <a:bodyPr wrap="none">
            <a:spAutoFit/>
          </a:bodyPr>
          <a:lstStyle/>
          <a:p>
            <a:pPr lvl="1"/>
            <a:r>
              <a:rPr lang="zh-CN" altLang="en-US" sz="2000" dirty="0">
                <a:solidFill>
                  <a:srgbClr val="09405E"/>
                </a:solidFill>
                <a:latin typeface="Microsoft YaHei" charset="-122"/>
                <a:ea typeface="Microsoft YaHei" charset="-122"/>
                <a:cs typeface="Microsoft YaHei" charset="-122"/>
              </a:rPr>
              <a:t>（对每个像素，在通道层面上的全连接）</a:t>
            </a:r>
            <a:endParaRPr lang="zh-CN" altLang="en-US" sz="20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0230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 descr="Image"/>
          <p:cNvPicPr>
            <a:picLocks noChangeAspect="1"/>
          </p:cNvPicPr>
          <p:nvPr/>
        </p:nvPicPr>
        <p:blipFill>
          <a:blip r:embed="rId2"/>
          <a:srcRect l="78809" t="24397" b="24397"/>
          <a:stretch>
            <a:fillRect/>
          </a:stretch>
        </p:blipFill>
        <p:spPr>
          <a:xfrm>
            <a:off x="8593877" y="974171"/>
            <a:ext cx="1824161" cy="2649269"/>
          </a:xfrm>
          <a:prstGeom prst="rect">
            <a:avLst/>
          </a:prstGeom>
          <a:ln w="12700">
            <a:miter lim="400000"/>
          </a:ln>
        </p:spPr>
      </p:pic>
      <p:sp>
        <p:nvSpPr>
          <p:cNvPr id="2" name="内容占位符 1"/>
          <p:cNvSpPr>
            <a:spLocks noGrp="1"/>
          </p:cNvSpPr>
          <p:nvPr>
            <p:ph sz="quarter" idx="10"/>
          </p:nvPr>
        </p:nvSpPr>
        <p:spPr/>
        <p:txBody>
          <a:bodyPr/>
          <a:lstStyle/>
          <a:p>
            <a:endParaRPr kumimoji="1" lang="zh-CN" altLang="en-US"/>
          </a:p>
        </p:txBody>
      </p:sp>
      <p:sp>
        <p:nvSpPr>
          <p:cNvPr id="384" name="NiN Networks"/>
          <p:cNvSpPr txBox="1">
            <a:spLocks noGrp="1"/>
          </p:cNvSpPr>
          <p:nvPr>
            <p:ph type="title"/>
          </p:nvPr>
        </p:nvSpPr>
        <p:spPr>
          <a:prstGeom prst="rect">
            <a:avLst/>
          </a:prstGeom>
        </p:spPr>
        <p:txBody>
          <a:bodyPr/>
          <a:lstStyle/>
          <a:p>
            <a:r>
              <a:rPr dirty="0" err="1"/>
              <a:t>NiN</a:t>
            </a:r>
            <a:r>
              <a:rPr dirty="0"/>
              <a:t> </a:t>
            </a:r>
            <a:r>
              <a:rPr lang="ja-JP" altLang="en-US"/>
              <a:t>网络</a:t>
            </a:r>
            <a:endParaRPr dirty="0"/>
          </a:p>
        </p:txBody>
      </p:sp>
      <p:pic>
        <p:nvPicPr>
          <p:cNvPr id="385" name="Image" descr="Image"/>
          <p:cNvPicPr>
            <a:picLocks noChangeAspect="1"/>
          </p:cNvPicPr>
          <p:nvPr/>
        </p:nvPicPr>
        <p:blipFill>
          <a:blip r:embed="rId2"/>
          <a:stretch>
            <a:fillRect/>
          </a:stretch>
        </p:blipFill>
        <p:spPr>
          <a:xfrm>
            <a:off x="1809691" y="1143874"/>
            <a:ext cx="8608347" cy="5173928"/>
          </a:xfrm>
          <a:prstGeom prst="rect">
            <a:avLst/>
          </a:prstGeom>
          <a:ln w="12700">
            <a:miter lim="400000"/>
          </a:ln>
        </p:spPr>
      </p:pic>
      <p:pic>
        <p:nvPicPr>
          <p:cNvPr id="386" name="Screen Shot 2019-02-22 at 11.26.04 AM.png" descr="Screen Shot 2019-02-22 at 11.26.04 AM.png"/>
          <p:cNvPicPr>
            <a:picLocks noChangeAspect="1"/>
          </p:cNvPicPr>
          <p:nvPr/>
        </p:nvPicPr>
        <p:blipFill>
          <a:blip r:embed="rId3"/>
          <a:srcRect t="25944"/>
          <a:stretch>
            <a:fillRect/>
          </a:stretch>
        </p:blipFill>
        <p:spPr>
          <a:xfrm>
            <a:off x="8538049" y="1947797"/>
            <a:ext cx="1935779" cy="4416879"/>
          </a:xfrm>
          <a:prstGeom prst="rect">
            <a:avLst/>
          </a:prstGeom>
          <a:ln w="12700">
            <a:miter lim="400000"/>
          </a:ln>
        </p:spPr>
      </p:pic>
      <p:sp>
        <p:nvSpPr>
          <p:cNvPr id="387" name="Rounded Rectangle"/>
          <p:cNvSpPr/>
          <p:nvPr/>
        </p:nvSpPr>
        <p:spPr>
          <a:xfrm>
            <a:off x="3905912" y="966840"/>
            <a:ext cx="2089945" cy="1467888"/>
          </a:xfrm>
          <a:prstGeom prst="roundRect">
            <a:avLst>
              <a:gd name="adj" fmla="val 7837"/>
            </a:avLst>
          </a:prstGeom>
          <a:ln w="50800">
            <a:solidFill>
              <a:srgbClr val="C00000"/>
            </a:solidFill>
          </a:ln>
        </p:spPr>
        <p:txBody>
          <a:bodyPr lIns="60959" rIns="60959" anchor="ctr"/>
          <a:lstStyle/>
          <a:p>
            <a:pPr>
              <a:spcBef>
                <a:spcPts val="1200"/>
              </a:spcBef>
              <a:defRPr sz="4000" b="1">
                <a:solidFill>
                  <a:srgbClr val="000000"/>
                </a:solidFill>
              </a:defRPr>
            </a:pPr>
            <a:endParaRPr sz="5333"/>
          </a:p>
        </p:txBody>
      </p:sp>
      <p:sp>
        <p:nvSpPr>
          <p:cNvPr id="388" name="Rounded Rectangle"/>
          <p:cNvSpPr/>
          <p:nvPr/>
        </p:nvSpPr>
        <p:spPr>
          <a:xfrm>
            <a:off x="8511725" y="1341060"/>
            <a:ext cx="2089945" cy="583981"/>
          </a:xfrm>
          <a:prstGeom prst="roundRect">
            <a:avLst>
              <a:gd name="adj" fmla="val 19698"/>
            </a:avLst>
          </a:prstGeom>
          <a:ln w="50800">
            <a:solidFill>
              <a:srgbClr val="C00000"/>
            </a:solidFill>
          </a:ln>
        </p:spPr>
        <p:txBody>
          <a:bodyPr lIns="60959" rIns="60959" anchor="ctr"/>
          <a:lstStyle/>
          <a:p>
            <a:pPr>
              <a:spcBef>
                <a:spcPts val="1200"/>
              </a:spcBef>
              <a:defRPr sz="4000" b="1">
                <a:solidFill>
                  <a:srgbClr val="000000"/>
                </a:solidFill>
              </a:defRPr>
            </a:pPr>
            <a:endParaRPr sz="5333"/>
          </a:p>
        </p:txBody>
      </p:sp>
      <p:sp>
        <p:nvSpPr>
          <p:cNvPr id="389" name="NiN Net"/>
          <p:cNvSpPr/>
          <p:nvPr/>
        </p:nvSpPr>
        <p:spPr>
          <a:xfrm>
            <a:off x="9486469" y="258443"/>
            <a:ext cx="2333097" cy="1133476"/>
          </a:xfrm>
          <a:custGeom>
            <a:avLst/>
            <a:gdLst/>
            <a:ahLst/>
            <a:cxnLst>
              <a:cxn ang="0">
                <a:pos x="wd2" y="hd2"/>
              </a:cxn>
              <a:cxn ang="5400000">
                <a:pos x="wd2" y="hd2"/>
              </a:cxn>
              <a:cxn ang="10800000">
                <a:pos x="wd2" y="hd2"/>
              </a:cxn>
              <a:cxn ang="16200000">
                <a:pos x="wd2" y="hd2"/>
              </a:cxn>
            </a:cxnLst>
            <a:rect l="0" t="0" r="r" b="b"/>
            <a:pathLst>
              <a:path w="21600" h="21600" extrusionOk="0">
                <a:moveTo>
                  <a:pt x="3821" y="0"/>
                </a:moveTo>
                <a:cubicBezTo>
                  <a:pt x="3487" y="0"/>
                  <a:pt x="3219" y="553"/>
                  <a:pt x="3219" y="1240"/>
                </a:cubicBezTo>
                <a:lnTo>
                  <a:pt x="3219" y="13129"/>
                </a:lnTo>
                <a:lnTo>
                  <a:pt x="0" y="21600"/>
                </a:lnTo>
                <a:lnTo>
                  <a:pt x="6153" y="17224"/>
                </a:lnTo>
                <a:lnTo>
                  <a:pt x="20993" y="17224"/>
                </a:lnTo>
                <a:cubicBezTo>
                  <a:pt x="21326" y="17224"/>
                  <a:pt x="21600" y="16671"/>
                  <a:pt x="21600" y="15983"/>
                </a:cubicBezTo>
                <a:lnTo>
                  <a:pt x="21600" y="1240"/>
                </a:lnTo>
                <a:cubicBezTo>
                  <a:pt x="21600" y="553"/>
                  <a:pt x="21326" y="0"/>
                  <a:pt x="20993" y="0"/>
                </a:cubicBezTo>
                <a:lnTo>
                  <a:pt x="3821" y="0"/>
                </a:lnTo>
                <a:close/>
              </a:path>
            </a:pathLst>
          </a:custGeom>
          <a:solidFill>
            <a:schemeClr val="accent1">
              <a:lumMod val="40000"/>
              <a:lumOff val="60000"/>
            </a:schemeClr>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rPr sz="2400" dirty="0" err="1">
                <a:solidFill>
                  <a:srgbClr val="002060"/>
                </a:solidFill>
                <a:latin typeface="Microsoft YaHei" charset="-122"/>
                <a:ea typeface="Microsoft YaHei" charset="-122"/>
                <a:cs typeface="Microsoft YaHei" charset="-122"/>
              </a:rPr>
              <a:t>NiN</a:t>
            </a:r>
            <a:r>
              <a:rPr sz="2400" dirty="0">
                <a:solidFill>
                  <a:srgbClr val="002060"/>
                </a:solidFill>
                <a:latin typeface="Microsoft YaHei" charset="-122"/>
                <a:ea typeface="Microsoft YaHei" charset="-122"/>
                <a:cs typeface="Microsoft YaHei" charset="-122"/>
              </a:rPr>
              <a:t> </a:t>
            </a:r>
            <a:r>
              <a:rPr lang="ja-JP" altLang="en-US" sz="2400" dirty="0">
                <a:solidFill>
                  <a:srgbClr val="002060"/>
                </a:solidFill>
                <a:latin typeface="Microsoft YaHei" charset="-122"/>
                <a:ea typeface="Microsoft YaHei" charset="-122"/>
                <a:cs typeface="Microsoft YaHei" charset="-122"/>
              </a:rPr>
              <a:t>网络</a:t>
            </a:r>
            <a:endParaRPr sz="2400" dirty="0">
              <a:solidFill>
                <a:srgbClr val="002060"/>
              </a:solidFill>
              <a:latin typeface="Microsoft YaHei" charset="-122"/>
              <a:ea typeface="Microsoft YaHei" charset="-122"/>
              <a:cs typeface="Microsoft YaHei" charset="-122"/>
            </a:endParaRPr>
          </a:p>
        </p:txBody>
      </p:sp>
      <p:sp>
        <p:nvSpPr>
          <p:cNvPr id="390" name="VGG Net"/>
          <p:cNvSpPr/>
          <p:nvPr/>
        </p:nvSpPr>
        <p:spPr>
          <a:xfrm>
            <a:off x="5721901" y="604882"/>
            <a:ext cx="2333097" cy="1133476"/>
          </a:xfrm>
          <a:custGeom>
            <a:avLst/>
            <a:gdLst/>
            <a:ahLst/>
            <a:cxnLst>
              <a:cxn ang="0">
                <a:pos x="wd2" y="hd2"/>
              </a:cxn>
              <a:cxn ang="5400000">
                <a:pos x="wd2" y="hd2"/>
              </a:cxn>
              <a:cxn ang="10800000">
                <a:pos x="wd2" y="hd2"/>
              </a:cxn>
              <a:cxn ang="16200000">
                <a:pos x="wd2" y="hd2"/>
              </a:cxn>
            </a:cxnLst>
            <a:rect l="0" t="0" r="r" b="b"/>
            <a:pathLst>
              <a:path w="21600" h="21600" extrusionOk="0">
                <a:moveTo>
                  <a:pt x="3821" y="0"/>
                </a:moveTo>
                <a:cubicBezTo>
                  <a:pt x="3487" y="0"/>
                  <a:pt x="3219" y="553"/>
                  <a:pt x="3219" y="1240"/>
                </a:cubicBezTo>
                <a:lnTo>
                  <a:pt x="3219" y="13129"/>
                </a:lnTo>
                <a:lnTo>
                  <a:pt x="0" y="21600"/>
                </a:lnTo>
                <a:lnTo>
                  <a:pt x="6153" y="17224"/>
                </a:lnTo>
                <a:lnTo>
                  <a:pt x="20993" y="17224"/>
                </a:lnTo>
                <a:cubicBezTo>
                  <a:pt x="21326" y="17224"/>
                  <a:pt x="21600" y="16671"/>
                  <a:pt x="21600" y="15983"/>
                </a:cubicBezTo>
                <a:lnTo>
                  <a:pt x="21600" y="1240"/>
                </a:lnTo>
                <a:cubicBezTo>
                  <a:pt x="21600" y="553"/>
                  <a:pt x="21326" y="0"/>
                  <a:pt x="20993" y="0"/>
                </a:cubicBezTo>
                <a:lnTo>
                  <a:pt x="3821" y="0"/>
                </a:lnTo>
                <a:close/>
              </a:path>
            </a:pathLst>
          </a:custGeom>
          <a:solidFill>
            <a:schemeClr val="accent1">
              <a:lumMod val="40000"/>
              <a:lumOff val="60000"/>
            </a:schemeClr>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rPr sz="2400" dirty="0">
                <a:solidFill>
                  <a:srgbClr val="002060"/>
                </a:solidFill>
                <a:latin typeface="Microsoft YaHei" charset="-122"/>
                <a:ea typeface="Microsoft YaHei" charset="-122"/>
                <a:cs typeface="Microsoft YaHei" charset="-122"/>
              </a:rPr>
              <a:t>VGG </a:t>
            </a:r>
            <a:r>
              <a:rPr lang="ja-JP" altLang="en-US" sz="2400" dirty="0">
                <a:solidFill>
                  <a:srgbClr val="002060"/>
                </a:solidFill>
                <a:latin typeface="Microsoft YaHei" charset="-122"/>
                <a:ea typeface="Microsoft YaHei" charset="-122"/>
                <a:cs typeface="Microsoft YaHei" charset="-122"/>
              </a:rPr>
              <a:t>网络</a:t>
            </a:r>
            <a:endParaRPr sz="2400" dirty="0">
              <a:solidFill>
                <a:srgbClr val="00206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8821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placed AlexNet’s dense layers with a NiN block…"/>
          <p:cNvSpPr txBox="1">
            <a:spLocks noGrp="1"/>
          </p:cNvSpPr>
          <p:nvPr>
            <p:ph sz="quarter" idx="10"/>
          </p:nvPr>
        </p:nvSpPr>
        <p:spPr>
          <a:xfrm>
            <a:off x="630237" y="1147763"/>
            <a:ext cx="7733178" cy="5237271"/>
          </a:xfrm>
          <a:prstGeom prst="rect">
            <a:avLst/>
          </a:prstGeom>
        </p:spPr>
        <p:txBody>
          <a:bodyPr/>
          <a:lstStyle/>
          <a:p>
            <a:r>
              <a:rPr lang="ja-JP" altLang="en-US" dirty="0"/>
              <a:t>用</a:t>
            </a:r>
            <a:r>
              <a:rPr lang="zh-CN" altLang="en-US" dirty="0"/>
              <a:t> </a:t>
            </a:r>
            <a:r>
              <a:rPr lang="en-US" dirty="0" err="1"/>
              <a:t>NiN</a:t>
            </a:r>
            <a:r>
              <a:rPr lang="zh-CN" altLang="en-US" dirty="0"/>
              <a:t> </a:t>
            </a:r>
            <a:r>
              <a:rPr lang="ja-JP" altLang="en-US" dirty="0"/>
              <a:t>块替换了</a:t>
            </a:r>
            <a:r>
              <a:rPr lang="zh-CN" altLang="en-US" dirty="0"/>
              <a:t> </a:t>
            </a:r>
            <a:r>
              <a:rPr lang="en-US" dirty="0" err="1"/>
              <a:t>AlexNet</a:t>
            </a:r>
            <a:r>
              <a:rPr lang="zh-CN" altLang="en-US" dirty="0"/>
              <a:t> </a:t>
            </a:r>
            <a:r>
              <a:rPr lang="ja-JP" altLang="en-US" dirty="0"/>
              <a:t>的稠密层</a:t>
            </a:r>
          </a:p>
          <a:p>
            <a:r>
              <a:rPr lang="ja-JP" altLang="en-US" dirty="0"/>
              <a:t>输出</a:t>
            </a:r>
            <a:r>
              <a:rPr lang="zh-CN" altLang="en-US" dirty="0"/>
              <a:t>：</a:t>
            </a:r>
            <a:r>
              <a:rPr lang="ja-JP" altLang="en-US" dirty="0"/>
              <a:t>全局平均</a:t>
            </a:r>
            <a:r>
              <a:rPr lang="zh-CN" altLang="en-US" dirty="0"/>
              <a:t>池</a:t>
            </a:r>
            <a:r>
              <a:rPr lang="ja-JP" altLang="en-US" dirty="0"/>
              <a:t>化</a:t>
            </a:r>
            <a:r>
              <a:rPr lang="ja-JP" altLang="en-US" dirty="0" smtClean="0"/>
              <a:t>层</a:t>
            </a:r>
            <a:endParaRPr lang="en-US" altLang="ja-JP" dirty="0" smtClean="0"/>
          </a:p>
          <a:p>
            <a:pPr lvl="1"/>
            <a:r>
              <a:rPr lang="zh-CN" altLang="en-US" dirty="0" smtClean="0"/>
              <a:t> 参数更少（防止过拟合），但训练时间可能更长</a:t>
            </a:r>
            <a:endParaRPr lang="en-US" altLang="zh-CN" dirty="0" smtClean="0"/>
          </a:p>
          <a:p>
            <a:pPr lvl="1"/>
            <a:r>
              <a:rPr lang="zh-CN" altLang="en-US" dirty="0"/>
              <a:t> </a:t>
            </a:r>
            <a:r>
              <a:rPr lang="zh-CN" altLang="en-US" dirty="0" smtClean="0"/>
              <a:t>特征图与目标类别之间的关系更直接</a:t>
            </a:r>
            <a:endParaRPr dirty="0"/>
          </a:p>
        </p:txBody>
      </p:sp>
      <p:sp>
        <p:nvSpPr>
          <p:cNvPr id="392" name="NiN Last Layers"/>
          <p:cNvSpPr txBox="1">
            <a:spLocks noGrp="1"/>
          </p:cNvSpPr>
          <p:nvPr>
            <p:ph type="title"/>
          </p:nvPr>
        </p:nvSpPr>
        <p:spPr>
          <a:prstGeom prst="rect">
            <a:avLst/>
          </a:prstGeom>
        </p:spPr>
        <p:txBody>
          <a:bodyPr/>
          <a:lstStyle/>
          <a:p>
            <a:r>
              <a:rPr dirty="0" err="1"/>
              <a:t>NiN</a:t>
            </a:r>
            <a:r>
              <a:rPr dirty="0"/>
              <a:t> </a:t>
            </a:r>
            <a:r>
              <a:rPr lang="ja-JP" altLang="en-US"/>
              <a:t>最后一层</a:t>
            </a:r>
            <a:endParaRPr dirty="0"/>
          </a:p>
        </p:txBody>
      </p:sp>
      <p:pic>
        <p:nvPicPr>
          <p:cNvPr id="1026" name="Picture 2" descr="https://img2018.cnblogs.com/blog/891145/201811/891145-20181126095519997-6769460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893" y="3299644"/>
            <a:ext cx="5858107" cy="340039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7892" y="4076710"/>
            <a:ext cx="6252117" cy="2308324"/>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如果我们最终有</a:t>
            </a:r>
            <a:r>
              <a:rPr lang="en-US" altLang="zh-CN" sz="2400" dirty="0">
                <a:solidFill>
                  <a:srgbClr val="09405E"/>
                </a:solidFill>
                <a:latin typeface="Microsoft YaHei" charset="-122"/>
                <a:ea typeface="Microsoft YaHei" charset="-122"/>
                <a:cs typeface="Microsoft YaHei" charset="-122"/>
              </a:rPr>
              <a:t>1000</a:t>
            </a:r>
            <a:r>
              <a:rPr lang="zh-CN" altLang="en-US" sz="2400" dirty="0">
                <a:solidFill>
                  <a:srgbClr val="09405E"/>
                </a:solidFill>
                <a:latin typeface="Microsoft YaHei" charset="-122"/>
                <a:ea typeface="Microsoft YaHei" charset="-122"/>
                <a:cs typeface="Microsoft YaHei" charset="-122"/>
              </a:rPr>
              <a:t>类，那么最后一层卷积输出的</a:t>
            </a:r>
            <a:r>
              <a:rPr lang="en-US" altLang="zh-CN" sz="2400" dirty="0">
                <a:solidFill>
                  <a:srgbClr val="09405E"/>
                </a:solidFill>
                <a:latin typeface="Microsoft YaHei" charset="-122"/>
                <a:ea typeface="Microsoft YaHei" charset="-122"/>
                <a:cs typeface="Microsoft YaHei" charset="-122"/>
              </a:rPr>
              <a:t>feature map</a:t>
            </a:r>
            <a:r>
              <a:rPr lang="zh-CN" altLang="en-US" sz="2400" dirty="0">
                <a:solidFill>
                  <a:srgbClr val="09405E"/>
                </a:solidFill>
                <a:latin typeface="Microsoft YaHei" charset="-122"/>
                <a:ea typeface="Microsoft YaHei" charset="-122"/>
                <a:cs typeface="Microsoft YaHei" charset="-122"/>
              </a:rPr>
              <a:t>就只有</a:t>
            </a:r>
            <a:r>
              <a:rPr lang="en-US" altLang="zh-CN" sz="2400" dirty="0">
                <a:solidFill>
                  <a:srgbClr val="09405E"/>
                </a:solidFill>
                <a:latin typeface="Microsoft YaHei" charset="-122"/>
                <a:ea typeface="Microsoft YaHei" charset="-122"/>
                <a:cs typeface="Microsoft YaHei" charset="-122"/>
              </a:rPr>
              <a:t>1000</a:t>
            </a:r>
            <a:r>
              <a:rPr lang="zh-CN" altLang="en-US" sz="2400" dirty="0">
                <a:solidFill>
                  <a:srgbClr val="09405E"/>
                </a:solidFill>
                <a:latin typeface="Microsoft YaHei" charset="-122"/>
                <a:ea typeface="Microsoft YaHei" charset="-122"/>
                <a:cs typeface="Microsoft YaHei" charset="-122"/>
              </a:rPr>
              <a:t>个</a:t>
            </a:r>
            <a:r>
              <a:rPr lang="en-US" altLang="zh-CN" sz="2400" dirty="0">
                <a:solidFill>
                  <a:srgbClr val="09405E"/>
                </a:solidFill>
                <a:latin typeface="Microsoft YaHei" charset="-122"/>
                <a:ea typeface="Microsoft YaHei" charset="-122"/>
                <a:cs typeface="Microsoft YaHei" charset="-122"/>
              </a:rPr>
              <a:t>channel</a:t>
            </a:r>
            <a:r>
              <a:rPr lang="zh-CN" altLang="en-US" sz="2400" dirty="0">
                <a:solidFill>
                  <a:srgbClr val="09405E"/>
                </a:solidFill>
                <a:latin typeface="Microsoft YaHei" charset="-122"/>
                <a:ea typeface="Microsoft YaHei" charset="-122"/>
                <a:cs typeface="Microsoft YaHei" charset="-122"/>
              </a:rPr>
              <a:t>，然后对这个</a:t>
            </a:r>
            <a:r>
              <a:rPr lang="en-US" altLang="zh-CN" sz="2400" dirty="0">
                <a:solidFill>
                  <a:srgbClr val="09405E"/>
                </a:solidFill>
                <a:latin typeface="Microsoft YaHei" charset="-122"/>
                <a:ea typeface="Microsoft YaHei" charset="-122"/>
                <a:cs typeface="Microsoft YaHei" charset="-122"/>
              </a:rPr>
              <a:t>feature map</a:t>
            </a:r>
            <a:r>
              <a:rPr lang="zh-CN" altLang="en-US" sz="2400" dirty="0">
                <a:solidFill>
                  <a:srgbClr val="09405E"/>
                </a:solidFill>
                <a:latin typeface="Microsoft YaHei" charset="-122"/>
                <a:ea typeface="Microsoft YaHei" charset="-122"/>
                <a:cs typeface="Microsoft YaHei" charset="-122"/>
              </a:rPr>
              <a:t>应用全局池化，输出长度为</a:t>
            </a:r>
            <a:r>
              <a:rPr lang="en-US" altLang="zh-CN" sz="2400" dirty="0">
                <a:solidFill>
                  <a:srgbClr val="09405E"/>
                </a:solidFill>
                <a:latin typeface="Microsoft YaHei" charset="-122"/>
                <a:ea typeface="Microsoft YaHei" charset="-122"/>
                <a:cs typeface="Microsoft YaHei" charset="-122"/>
              </a:rPr>
              <a:t>1000</a:t>
            </a:r>
            <a:r>
              <a:rPr lang="zh-CN" altLang="en-US" sz="2400" dirty="0">
                <a:solidFill>
                  <a:srgbClr val="09405E"/>
                </a:solidFill>
                <a:latin typeface="Microsoft YaHei" charset="-122"/>
                <a:ea typeface="Microsoft YaHei" charset="-122"/>
                <a:cs typeface="Microsoft YaHei" charset="-122"/>
              </a:rPr>
              <a:t>的向量，这就相当于剔除了全连接层黑箱子操作的特征，直接赋予了每个</a:t>
            </a:r>
            <a:r>
              <a:rPr lang="en-US" altLang="zh-CN" sz="2400" dirty="0">
                <a:solidFill>
                  <a:srgbClr val="09405E"/>
                </a:solidFill>
                <a:latin typeface="Microsoft YaHei" charset="-122"/>
                <a:ea typeface="Microsoft YaHei" charset="-122"/>
                <a:cs typeface="Microsoft YaHei" charset="-122"/>
              </a:rPr>
              <a:t>channel</a:t>
            </a:r>
            <a:r>
              <a:rPr lang="zh-CN" altLang="en-US" sz="2400" dirty="0">
                <a:solidFill>
                  <a:srgbClr val="09405E"/>
                </a:solidFill>
                <a:latin typeface="Microsoft YaHei" charset="-122"/>
                <a:ea typeface="Microsoft YaHei" charset="-122"/>
                <a:cs typeface="Microsoft YaHei" charset="-122"/>
              </a:rPr>
              <a:t>实际的类别意义</a:t>
            </a:r>
            <a:r>
              <a:rPr lang="zh-CN" altLang="en-US" sz="2400" dirty="0" smtClean="0">
                <a:solidFill>
                  <a:srgbClr val="09405E"/>
                </a:solidFill>
                <a:latin typeface="Microsoft YaHei" charset="-122"/>
                <a:ea typeface="Microsoft YaHei" charset="-122"/>
                <a:cs typeface="Microsoft YaHei" charset="-122"/>
              </a:rPr>
              <a:t>。</a:t>
            </a:r>
            <a:endParaRPr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392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sz="3600" dirty="0"/>
          </a:p>
        </p:txBody>
      </p:sp>
      <p:sp>
        <p:nvSpPr>
          <p:cNvPr id="206" name="Picking the best convolution …"/>
          <p:cNvSpPr txBox="1">
            <a:spLocks noGrp="1"/>
          </p:cNvSpPr>
          <p:nvPr>
            <p:ph type="title"/>
          </p:nvPr>
        </p:nvSpPr>
        <p:spPr>
          <a:prstGeom prst="rect">
            <a:avLst/>
          </a:prstGeom>
        </p:spPr>
        <p:txBody>
          <a:bodyPr/>
          <a:lstStyle/>
          <a:p>
            <a:r>
              <a:rPr lang="ja-JP" altLang="en-US"/>
              <a:t>选最合适的卷积</a:t>
            </a:r>
            <a:r>
              <a:rPr lang="zh-CN" altLang="en-US" dirty="0"/>
              <a:t> </a:t>
            </a:r>
            <a:r>
              <a:rPr dirty="0"/>
              <a:t>…</a:t>
            </a:r>
          </a:p>
        </p:txBody>
      </p:sp>
      <p:pic>
        <p:nvPicPr>
          <p:cNvPr id="207" name="Image" descr="Image"/>
          <p:cNvPicPr>
            <a:picLocks noChangeAspect="1"/>
          </p:cNvPicPr>
          <p:nvPr/>
        </p:nvPicPr>
        <p:blipFill>
          <a:blip r:embed="rId2"/>
          <a:srcRect t="48558"/>
          <a:stretch>
            <a:fillRect/>
          </a:stretch>
        </p:blipFill>
        <p:spPr>
          <a:xfrm>
            <a:off x="1050557" y="2777138"/>
            <a:ext cx="4544679" cy="3527887"/>
          </a:xfrm>
          <a:prstGeom prst="rect">
            <a:avLst/>
          </a:prstGeom>
          <a:ln w="12700">
            <a:miter lim="400000"/>
          </a:ln>
        </p:spPr>
      </p:pic>
      <p:pic>
        <p:nvPicPr>
          <p:cNvPr id="208" name="Image" descr="Image"/>
          <p:cNvPicPr>
            <a:picLocks noChangeAspect="1"/>
          </p:cNvPicPr>
          <p:nvPr/>
        </p:nvPicPr>
        <p:blipFill>
          <a:blip r:embed="rId3"/>
          <a:srcRect t="43945"/>
          <a:stretch>
            <a:fillRect/>
          </a:stretch>
        </p:blipFill>
        <p:spPr>
          <a:xfrm>
            <a:off x="5907920" y="2786664"/>
            <a:ext cx="2262544" cy="3509033"/>
          </a:xfrm>
          <a:prstGeom prst="rect">
            <a:avLst/>
          </a:prstGeom>
          <a:ln w="12700">
            <a:miter lim="400000"/>
          </a:ln>
        </p:spPr>
      </p:pic>
      <p:pic>
        <p:nvPicPr>
          <p:cNvPr id="209" name="Screen Shot 2019-02-22 at 11.25.56 AM.png" descr="Screen Shot 2019-02-22 at 11.25.56 AM.png"/>
          <p:cNvPicPr>
            <a:picLocks noChangeAspect="1"/>
          </p:cNvPicPr>
          <p:nvPr/>
        </p:nvPicPr>
        <p:blipFill>
          <a:blip r:embed="rId4"/>
          <a:srcRect l="5180" t="4526" r="6156" b="9742"/>
          <a:stretch>
            <a:fillRect/>
          </a:stretch>
        </p:blipFill>
        <p:spPr>
          <a:xfrm>
            <a:off x="8483519" y="4215853"/>
            <a:ext cx="2314576" cy="2123017"/>
          </a:xfrm>
          <a:prstGeom prst="rect">
            <a:avLst/>
          </a:prstGeom>
          <a:ln w="12700">
            <a:miter lim="400000"/>
          </a:ln>
        </p:spPr>
      </p:pic>
      <p:sp>
        <p:nvSpPr>
          <p:cNvPr id="210" name="LeNet"/>
          <p:cNvSpPr txBox="1"/>
          <p:nvPr/>
        </p:nvSpPr>
        <p:spPr>
          <a:xfrm>
            <a:off x="1582408" y="2209274"/>
            <a:ext cx="850872" cy="400110"/>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rPr sz="2000" dirty="0">
                <a:latin typeface="Microsoft YaHei" charset="-122"/>
                <a:ea typeface="Microsoft YaHei" charset="-122"/>
                <a:cs typeface="Microsoft YaHei" charset="-122"/>
              </a:rPr>
              <a:t>LeNet</a:t>
            </a:r>
          </a:p>
        </p:txBody>
      </p:sp>
      <p:sp>
        <p:nvSpPr>
          <p:cNvPr id="211" name="AlexNet"/>
          <p:cNvSpPr txBox="1"/>
          <p:nvPr/>
        </p:nvSpPr>
        <p:spPr>
          <a:xfrm>
            <a:off x="3886487" y="2209274"/>
            <a:ext cx="1099338" cy="400110"/>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rPr sz="2000">
                <a:latin typeface="Microsoft YaHei" charset="-122"/>
                <a:ea typeface="Microsoft YaHei" charset="-122"/>
                <a:cs typeface="Microsoft YaHei" charset="-122"/>
              </a:rPr>
              <a:t>AlexNet</a:t>
            </a:r>
          </a:p>
        </p:txBody>
      </p:sp>
      <p:sp>
        <p:nvSpPr>
          <p:cNvPr id="212" name="VGG"/>
          <p:cNvSpPr txBox="1"/>
          <p:nvPr/>
        </p:nvSpPr>
        <p:spPr>
          <a:xfrm>
            <a:off x="6631120" y="2209274"/>
            <a:ext cx="672105" cy="400110"/>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rPr sz="2000">
                <a:latin typeface="Microsoft YaHei" charset="-122"/>
                <a:ea typeface="Microsoft YaHei" charset="-122"/>
                <a:cs typeface="Microsoft YaHei" charset="-122"/>
              </a:rPr>
              <a:t>VGG</a:t>
            </a:r>
          </a:p>
        </p:txBody>
      </p:sp>
      <p:sp>
        <p:nvSpPr>
          <p:cNvPr id="213" name="NiN"/>
          <p:cNvSpPr txBox="1"/>
          <p:nvPr/>
        </p:nvSpPr>
        <p:spPr>
          <a:xfrm>
            <a:off x="9317404" y="2209274"/>
            <a:ext cx="608819" cy="400110"/>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rPr sz="2000">
                <a:latin typeface="Microsoft YaHei" charset="-122"/>
                <a:ea typeface="Microsoft YaHei" charset="-122"/>
                <a:cs typeface="Microsoft YaHei" charset="-122"/>
              </a:rPr>
              <a:t>NiN</a:t>
            </a:r>
          </a:p>
        </p:txBody>
      </p:sp>
      <p:grpSp>
        <p:nvGrpSpPr>
          <p:cNvPr id="219" name="Group"/>
          <p:cNvGrpSpPr/>
          <p:nvPr/>
        </p:nvGrpSpPr>
        <p:grpSpPr>
          <a:xfrm>
            <a:off x="1099689" y="842893"/>
            <a:ext cx="6885273" cy="928833"/>
            <a:chOff x="0" y="0"/>
            <a:chExt cx="5163954" cy="696623"/>
          </a:xfrm>
        </p:grpSpPr>
        <p:sp>
          <p:nvSpPr>
            <p:cNvPr id="214" name="1x1"/>
            <p:cNvSpPr/>
            <p:nvPr/>
          </p:nvSpPr>
          <p:spPr>
            <a:xfrm>
              <a:off x="0" y="65819"/>
              <a:ext cx="714150" cy="564985"/>
            </a:xfrm>
            <a:prstGeom prst="roundRect">
              <a:avLst>
                <a:gd name="adj" fmla="val 18960"/>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sz="2400" dirty="0" smtClean="0">
                  <a:latin typeface="Microsoft YaHei" charset="-122"/>
                  <a:ea typeface="Microsoft YaHei" charset="-122"/>
                  <a:cs typeface="Microsoft YaHei" charset="-122"/>
                </a:rPr>
                <a:t>1x1</a:t>
              </a:r>
              <a:endParaRPr sz="2400" dirty="0">
                <a:latin typeface="Microsoft YaHei" charset="-122"/>
                <a:ea typeface="Microsoft YaHei" charset="-122"/>
                <a:cs typeface="Microsoft YaHei" charset="-122"/>
              </a:endParaRPr>
            </a:p>
          </p:txBody>
        </p:sp>
        <p:sp>
          <p:nvSpPr>
            <p:cNvPr id="215" name="3x3"/>
            <p:cNvSpPr/>
            <p:nvPr/>
          </p:nvSpPr>
          <p:spPr>
            <a:xfrm>
              <a:off x="1207232" y="65819"/>
              <a:ext cx="714150" cy="564985"/>
            </a:xfrm>
            <a:prstGeom prst="roundRect">
              <a:avLst>
                <a:gd name="adj" fmla="val 18960"/>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sz="2400">
                  <a:latin typeface="Microsoft YaHei" charset="-122"/>
                  <a:ea typeface="Microsoft YaHei" charset="-122"/>
                  <a:cs typeface="Microsoft YaHei" charset="-122"/>
                </a:rPr>
                <a:t>3x3</a:t>
              </a:r>
            </a:p>
          </p:txBody>
        </p:sp>
        <p:sp>
          <p:nvSpPr>
            <p:cNvPr id="216" name="5x5"/>
            <p:cNvSpPr/>
            <p:nvPr/>
          </p:nvSpPr>
          <p:spPr>
            <a:xfrm>
              <a:off x="2414464" y="65819"/>
              <a:ext cx="714151" cy="564985"/>
            </a:xfrm>
            <a:prstGeom prst="roundRect">
              <a:avLst>
                <a:gd name="adj" fmla="val 18960"/>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sz="2400">
                  <a:latin typeface="Microsoft YaHei" charset="-122"/>
                  <a:ea typeface="Microsoft YaHei" charset="-122"/>
                  <a:cs typeface="Microsoft YaHei" charset="-122"/>
                </a:rPr>
                <a:t>5x5</a:t>
              </a:r>
            </a:p>
          </p:txBody>
        </p:sp>
        <p:sp>
          <p:nvSpPr>
            <p:cNvPr id="217" name="Max pooling"/>
            <p:cNvSpPr/>
            <p:nvPr/>
          </p:nvSpPr>
          <p:spPr>
            <a:xfrm>
              <a:off x="3621696" y="0"/>
              <a:ext cx="1542258" cy="696623"/>
            </a:xfrm>
            <a:prstGeom prst="roundRect">
              <a:avLst>
                <a:gd name="adj" fmla="val 15377"/>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lang="ja-JP" altLang="en-US" sz="2400" dirty="0" smtClean="0">
                  <a:latin typeface="Microsoft YaHei" charset="-122"/>
                  <a:ea typeface="Microsoft YaHei" charset="-122"/>
                  <a:cs typeface="Microsoft YaHei" charset="-122"/>
                </a:rPr>
                <a:t>最大</a:t>
              </a:r>
              <a:r>
                <a:rPr lang="zh-CN" altLang="en-US" sz="2400" dirty="0" smtClean="0">
                  <a:latin typeface="Microsoft YaHei" charset="-122"/>
                  <a:ea typeface="Microsoft YaHei" charset="-122"/>
                  <a:cs typeface="Microsoft YaHei" charset="-122"/>
                </a:rPr>
                <a:t>池</a:t>
              </a:r>
              <a:r>
                <a:rPr lang="ja-JP" altLang="en-US" sz="2400" dirty="0" smtClean="0">
                  <a:latin typeface="Microsoft YaHei" charset="-122"/>
                  <a:ea typeface="Microsoft YaHei" charset="-122"/>
                  <a:cs typeface="Microsoft YaHei" charset="-122"/>
                </a:rPr>
                <a:t>化</a:t>
              </a:r>
              <a:endParaRPr sz="2400" dirty="0">
                <a:latin typeface="Microsoft YaHei" charset="-122"/>
                <a:ea typeface="Microsoft YaHei" charset="-122"/>
                <a:cs typeface="Microsoft YaHei" charset="-122"/>
              </a:endParaRPr>
            </a:p>
          </p:txBody>
        </p:sp>
      </p:grpSp>
      <p:sp>
        <p:nvSpPr>
          <p:cNvPr id="3" name="矩形 2"/>
          <p:cNvSpPr/>
          <p:nvPr/>
        </p:nvSpPr>
        <p:spPr>
          <a:xfrm>
            <a:off x="3450020" y="6417479"/>
            <a:ext cx="3502882" cy="461665"/>
          </a:xfrm>
          <a:prstGeom prst="rect">
            <a:avLst/>
          </a:prstGeom>
        </p:spPr>
        <p:txBody>
          <a:bodyPr wrap="none">
            <a:spAutoFit/>
          </a:bodyPr>
          <a:lstStyle/>
          <a:p>
            <a:r>
              <a:rPr lang="ja-JP" altLang="en-US" sz="2400" dirty="0">
                <a:solidFill>
                  <a:srgbClr val="C00000"/>
                </a:solidFill>
                <a:latin typeface="Microsoft YaHei" charset="-122"/>
                <a:ea typeface="Microsoft YaHei" charset="-122"/>
                <a:cs typeface="Microsoft YaHei" charset="-122"/>
              </a:rPr>
              <a:t>干嘛选呢</a:t>
            </a:r>
            <a:r>
              <a:rPr lang="en-US" altLang="ja-JP" sz="2400" dirty="0">
                <a:solidFill>
                  <a:srgbClr val="C00000"/>
                </a:solidFill>
                <a:latin typeface="Microsoft YaHei" charset="-122"/>
                <a:ea typeface="Microsoft YaHei" charset="-122"/>
                <a:cs typeface="Microsoft YaHei" charset="-122"/>
              </a:rPr>
              <a:t>? </a:t>
            </a:r>
            <a:r>
              <a:rPr lang="ja-JP" altLang="en-US" sz="2400" dirty="0">
                <a:solidFill>
                  <a:srgbClr val="C00000"/>
                </a:solidFill>
                <a:latin typeface="Microsoft YaHei" charset="-122"/>
                <a:ea typeface="Microsoft YaHei" charset="-122"/>
                <a:cs typeface="Microsoft YaHei" charset="-122"/>
              </a:rPr>
              <a:t>都用就是了。</a:t>
            </a:r>
            <a:endParaRPr lang="zh-CN" altLang="en-US"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98121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Image" descr="Image"/>
          <p:cNvPicPr>
            <a:picLocks noChangeAspect="1"/>
          </p:cNvPicPr>
          <p:nvPr/>
        </p:nvPicPr>
        <p:blipFill>
          <a:blip r:embed="rId2"/>
          <a:stretch>
            <a:fillRect/>
          </a:stretch>
        </p:blipFill>
        <p:spPr>
          <a:xfrm>
            <a:off x="1651491" y="3063001"/>
            <a:ext cx="8124765" cy="2480192"/>
          </a:xfrm>
          <a:prstGeom prst="rect">
            <a:avLst/>
          </a:prstGeom>
          <a:ln w="12700">
            <a:miter lim="400000"/>
          </a:ln>
        </p:spPr>
      </p:pic>
      <p:sp>
        <p:nvSpPr>
          <p:cNvPr id="225" name="4 paths extract information from different aspects, then concatenate along the output channel"/>
          <p:cNvSpPr txBox="1">
            <a:spLocks noGrp="1"/>
          </p:cNvSpPr>
          <p:nvPr>
            <p:ph sz="quarter" idx="10"/>
          </p:nvPr>
        </p:nvSpPr>
        <p:spPr>
          <a:prstGeom prst="rect">
            <a:avLst/>
          </a:prstGeom>
        </p:spPr>
        <p:txBody>
          <a:bodyPr/>
          <a:lstStyle>
            <a:lvl1pPr marL="0" indent="0">
              <a:buSzTx/>
              <a:buNone/>
            </a:lvl1pPr>
          </a:lstStyle>
          <a:p>
            <a:r>
              <a:rPr lang="en-US" altLang="ja-JP" dirty="0"/>
              <a:t>4</a:t>
            </a:r>
            <a:r>
              <a:rPr lang="ja-JP" altLang="en-US" dirty="0"/>
              <a:t>个路径从不同方面提取信息，然后</a:t>
            </a:r>
            <a:r>
              <a:rPr lang="zh-CN" altLang="en-US" dirty="0"/>
              <a:t>拼接作为</a:t>
            </a:r>
            <a:r>
              <a:rPr lang="ja-JP" altLang="en-US" dirty="0"/>
              <a:t>输出通道</a:t>
            </a:r>
            <a:endParaRPr dirty="0"/>
          </a:p>
        </p:txBody>
      </p:sp>
      <p:sp>
        <p:nvSpPr>
          <p:cNvPr id="224" name="Inception Blocks"/>
          <p:cNvSpPr txBox="1">
            <a:spLocks noGrp="1"/>
          </p:cNvSpPr>
          <p:nvPr>
            <p:ph type="title"/>
          </p:nvPr>
        </p:nvSpPr>
        <p:spPr>
          <a:prstGeom prst="rect">
            <a:avLst/>
          </a:prstGeom>
        </p:spPr>
        <p:txBody>
          <a:bodyPr/>
          <a:lstStyle/>
          <a:p>
            <a:r>
              <a:rPr dirty="0"/>
              <a:t>Inception </a:t>
            </a:r>
            <a:r>
              <a:rPr lang="ja-JP" altLang="en-US"/>
              <a:t>块</a:t>
            </a:r>
            <a:endParaRPr dirty="0"/>
          </a:p>
        </p:txBody>
      </p:sp>
      <p:sp>
        <p:nvSpPr>
          <p:cNvPr id="226" name="Extract with different spatial size convolutions"/>
          <p:cNvSpPr/>
          <p:nvPr/>
        </p:nvSpPr>
        <p:spPr>
          <a:xfrm>
            <a:off x="426353" y="1799073"/>
            <a:ext cx="3464329" cy="1750951"/>
          </a:xfrm>
          <a:custGeom>
            <a:avLst/>
            <a:gdLst/>
            <a:ahLst/>
            <a:cxnLst>
              <a:cxn ang="0">
                <a:pos x="wd2" y="hd2"/>
              </a:cxn>
              <a:cxn ang="5400000">
                <a:pos x="wd2" y="hd2"/>
              </a:cxn>
              <a:cxn ang="10800000">
                <a:pos x="wd2" y="hd2"/>
              </a:cxn>
              <a:cxn ang="16200000">
                <a:pos x="wd2" y="hd2"/>
              </a:cxn>
            </a:cxnLst>
            <a:rect l="0" t="0" r="r" b="b"/>
            <a:pathLst>
              <a:path w="21600" h="21600" extrusionOk="0">
                <a:moveTo>
                  <a:pt x="562" y="0"/>
                </a:moveTo>
                <a:cubicBezTo>
                  <a:pt x="251" y="0"/>
                  <a:pt x="0" y="551"/>
                  <a:pt x="0" y="1232"/>
                </a:cubicBezTo>
                <a:lnTo>
                  <a:pt x="0" y="17482"/>
                </a:lnTo>
                <a:cubicBezTo>
                  <a:pt x="0" y="18162"/>
                  <a:pt x="251" y="18713"/>
                  <a:pt x="562" y="18713"/>
                </a:cubicBezTo>
                <a:lnTo>
                  <a:pt x="13680" y="18713"/>
                </a:lnTo>
                <a:lnTo>
                  <a:pt x="21600" y="21600"/>
                </a:lnTo>
                <a:lnTo>
                  <a:pt x="18304" y="14995"/>
                </a:lnTo>
                <a:lnTo>
                  <a:pt x="18304" y="1232"/>
                </a:lnTo>
                <a:cubicBezTo>
                  <a:pt x="18304" y="551"/>
                  <a:pt x="18052" y="0"/>
                  <a:pt x="17742" y="0"/>
                </a:cubicBezTo>
                <a:lnTo>
                  <a:pt x="56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ja-JP" altLang="en-US" sz="2400" dirty="0" smtClean="0">
                <a:latin typeface="Microsoft YaHei" charset="-122"/>
                <a:ea typeface="Microsoft YaHei" charset="-122"/>
                <a:cs typeface="Microsoft YaHei" charset="-122"/>
              </a:rPr>
              <a:t>用</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个</a:t>
            </a:r>
            <a:r>
              <a:rPr lang="ja-JP" altLang="en-US" sz="2400" dirty="0" smtClean="0">
                <a:latin typeface="Microsoft YaHei" charset="-122"/>
                <a:ea typeface="Microsoft YaHei" charset="-122"/>
                <a:cs typeface="Microsoft YaHei" charset="-122"/>
              </a:rPr>
              <a:t>不同</a:t>
            </a:r>
            <a:r>
              <a:rPr lang="ja-JP" altLang="en-US" sz="2400" dirty="0">
                <a:latin typeface="Microsoft YaHei" charset="-122"/>
                <a:ea typeface="Microsoft YaHei" charset="-122"/>
                <a:cs typeface="Microsoft YaHei" charset="-122"/>
              </a:rPr>
              <a:t>的空间</a:t>
            </a:r>
            <a:endParaRPr lang="en-US" altLang="ja-JP" sz="2400" dirty="0">
              <a:latin typeface="Microsoft YaHei" charset="-122"/>
              <a:ea typeface="Microsoft YaHei" charset="-122"/>
              <a:cs typeface="Microsoft YaHei" charset="-122"/>
            </a:endParaRPr>
          </a:p>
          <a:p>
            <a:pPr algn="l"/>
            <a:r>
              <a:rPr lang="ja-JP" altLang="en-US" sz="2400" dirty="0">
                <a:latin typeface="Microsoft YaHei" charset="-122"/>
                <a:ea typeface="Microsoft YaHei" charset="-122"/>
                <a:cs typeface="Microsoft YaHei" charset="-122"/>
              </a:rPr>
              <a:t>大小的卷积</a:t>
            </a:r>
            <a:r>
              <a:rPr lang="ja-JP" altLang="en-US" sz="2400" dirty="0" smtClean="0">
                <a:latin typeface="Microsoft YaHei" charset="-122"/>
                <a:ea typeface="Microsoft YaHei" charset="-122"/>
                <a:cs typeface="Microsoft YaHei" charset="-122"/>
              </a:rPr>
              <a:t>提取</a:t>
            </a:r>
            <a:endParaRPr lang="en-US" altLang="ja-JP" sz="2400" dirty="0" smtClean="0">
              <a:latin typeface="Microsoft YaHei" charset="-122"/>
              <a:ea typeface="Microsoft YaHei" charset="-122"/>
              <a:cs typeface="Microsoft YaHei" charset="-122"/>
            </a:endParaRPr>
          </a:p>
          <a:p>
            <a:pPr algn="l"/>
            <a:r>
              <a:rPr lang="zh-CN" altLang="en-US" sz="2400" dirty="0" smtClean="0">
                <a:latin typeface="Microsoft YaHei" charset="-122"/>
                <a:ea typeface="Microsoft YaHei" charset="-122"/>
                <a:cs typeface="Microsoft YaHei" charset="-122"/>
              </a:rPr>
              <a:t>不同空间</a:t>
            </a:r>
            <a:r>
              <a:rPr lang="zh-CN" altLang="en-US" sz="2400" dirty="0" smtClean="0">
                <a:latin typeface="Microsoft YaHei" charset="-122"/>
                <a:ea typeface="Microsoft YaHei" charset="-122"/>
                <a:cs typeface="Microsoft YaHei" charset="-122"/>
              </a:rPr>
              <a:t>大小</a:t>
            </a:r>
            <a:r>
              <a:rPr lang="zh-CN" altLang="en-US" sz="2400" dirty="0" smtClean="0">
                <a:latin typeface="Microsoft YaHei" charset="-122"/>
                <a:ea typeface="Microsoft YaHei" charset="-122"/>
                <a:cs typeface="Microsoft YaHei" charset="-122"/>
              </a:rPr>
              <a:t>的特征</a:t>
            </a:r>
            <a:endParaRPr sz="2400" dirty="0">
              <a:latin typeface="Microsoft YaHei" charset="-122"/>
              <a:ea typeface="Microsoft YaHei" charset="-122"/>
              <a:cs typeface="Microsoft YaHei" charset="-122"/>
            </a:endParaRPr>
          </a:p>
        </p:txBody>
      </p:sp>
      <p:sp>
        <p:nvSpPr>
          <p:cNvPr id="227" name="Extract spatial info with pooling"/>
          <p:cNvSpPr/>
          <p:nvPr/>
        </p:nvSpPr>
        <p:spPr>
          <a:xfrm>
            <a:off x="7477050" y="4924899"/>
            <a:ext cx="2423055" cy="1596853"/>
          </a:xfrm>
          <a:custGeom>
            <a:avLst/>
            <a:gdLst/>
            <a:ahLst/>
            <a:cxnLst>
              <a:cxn ang="0">
                <a:pos x="wd2" y="hd2"/>
              </a:cxn>
              <a:cxn ang="5400000">
                <a:pos x="wd2" y="hd2"/>
              </a:cxn>
              <a:cxn ang="10800000">
                <a:pos x="wd2" y="hd2"/>
              </a:cxn>
              <a:cxn ang="16200000">
                <a:pos x="wd2" y="hd2"/>
              </a:cxn>
            </a:cxnLst>
            <a:rect l="0" t="0" r="r" b="b"/>
            <a:pathLst>
              <a:path w="21600" h="21600" extrusionOk="0">
                <a:moveTo>
                  <a:pt x="17859" y="0"/>
                </a:moveTo>
                <a:lnTo>
                  <a:pt x="16255" y="7269"/>
                </a:lnTo>
                <a:lnTo>
                  <a:pt x="755" y="7269"/>
                </a:lnTo>
                <a:cubicBezTo>
                  <a:pt x="338" y="7269"/>
                  <a:pt x="0" y="7715"/>
                  <a:pt x="0" y="8265"/>
                </a:cubicBezTo>
                <a:lnTo>
                  <a:pt x="0" y="20603"/>
                </a:lnTo>
                <a:cubicBezTo>
                  <a:pt x="0" y="21154"/>
                  <a:pt x="338" y="21600"/>
                  <a:pt x="755" y="21600"/>
                </a:cubicBezTo>
                <a:lnTo>
                  <a:pt x="20845" y="21600"/>
                </a:lnTo>
                <a:cubicBezTo>
                  <a:pt x="21262" y="21600"/>
                  <a:pt x="21600" y="21154"/>
                  <a:pt x="21600" y="20603"/>
                </a:cubicBezTo>
                <a:lnTo>
                  <a:pt x="21600" y="8265"/>
                </a:lnTo>
                <a:cubicBezTo>
                  <a:pt x="21600" y="7715"/>
                  <a:pt x="21262" y="7269"/>
                  <a:pt x="20845" y="7269"/>
                </a:cubicBezTo>
                <a:lnTo>
                  <a:pt x="19468" y="7269"/>
                </a:lnTo>
                <a:lnTo>
                  <a:pt x="17859"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endParaRPr lang="en-US" altLang="ja-JP" sz="2400" dirty="0">
              <a:latin typeface="Microsoft YaHei" charset="-122"/>
              <a:ea typeface="Microsoft YaHei" charset="-122"/>
              <a:cs typeface="Microsoft YaHei" charset="-122"/>
            </a:endParaRPr>
          </a:p>
          <a:p>
            <a:r>
              <a:rPr lang="ja-JP" altLang="en-US" sz="2400">
                <a:latin typeface="Microsoft YaHei" charset="-122"/>
                <a:ea typeface="Microsoft YaHei" charset="-122"/>
                <a:cs typeface="Microsoft YaHei" charset="-122"/>
              </a:rPr>
              <a:t>使用池化</a:t>
            </a:r>
            <a:endParaRPr lang="en-US" altLang="ja-JP" sz="2400" dirty="0">
              <a:latin typeface="Microsoft YaHei" charset="-122"/>
              <a:ea typeface="Microsoft YaHei" charset="-122"/>
              <a:cs typeface="Microsoft YaHei" charset="-122"/>
            </a:endParaRPr>
          </a:p>
          <a:p>
            <a:r>
              <a:rPr lang="ja-JP" altLang="en-US" sz="2400">
                <a:latin typeface="Microsoft YaHei" charset="-122"/>
                <a:ea typeface="Microsoft YaHei" charset="-122"/>
                <a:cs typeface="Microsoft YaHei" charset="-122"/>
              </a:rPr>
              <a:t>提取空间信息</a:t>
            </a:r>
            <a:endParaRPr sz="2400" dirty="0">
              <a:latin typeface="Microsoft YaHei" charset="-122"/>
              <a:ea typeface="Microsoft YaHei" charset="-122"/>
              <a:cs typeface="Microsoft YaHei" charset="-122"/>
            </a:endParaRPr>
          </a:p>
        </p:txBody>
      </p:sp>
      <p:sp>
        <p:nvSpPr>
          <p:cNvPr id="8" name="Allocate various capacities to each channel"/>
          <p:cNvSpPr/>
          <p:nvPr/>
        </p:nvSpPr>
        <p:spPr>
          <a:xfrm>
            <a:off x="3523194" y="1680318"/>
            <a:ext cx="4276100" cy="2084858"/>
          </a:xfrm>
          <a:custGeom>
            <a:avLst/>
            <a:gdLst/>
            <a:ahLst/>
            <a:cxnLst>
              <a:cxn ang="0">
                <a:pos x="wd2" y="hd2"/>
              </a:cxn>
              <a:cxn ang="5400000">
                <a:pos x="wd2" y="hd2"/>
              </a:cxn>
              <a:cxn ang="10800000">
                <a:pos x="wd2" y="hd2"/>
              </a:cxn>
              <a:cxn ang="16200000">
                <a:pos x="wd2" y="hd2"/>
              </a:cxn>
            </a:cxnLst>
            <a:rect l="0" t="0" r="r" b="b"/>
            <a:pathLst>
              <a:path w="21600" h="21600" extrusionOk="0">
                <a:moveTo>
                  <a:pt x="652" y="0"/>
                </a:moveTo>
                <a:cubicBezTo>
                  <a:pt x="292" y="0"/>
                  <a:pt x="0" y="458"/>
                  <a:pt x="0" y="1023"/>
                </a:cubicBezTo>
                <a:lnTo>
                  <a:pt x="0" y="13694"/>
                </a:lnTo>
                <a:cubicBezTo>
                  <a:pt x="0" y="14259"/>
                  <a:pt x="292" y="14718"/>
                  <a:pt x="652" y="14718"/>
                </a:cubicBezTo>
                <a:lnTo>
                  <a:pt x="17432" y="14718"/>
                </a:lnTo>
                <a:lnTo>
                  <a:pt x="18284" y="21600"/>
                </a:lnTo>
                <a:lnTo>
                  <a:pt x="19139" y="14718"/>
                </a:lnTo>
                <a:lnTo>
                  <a:pt x="20948" y="14718"/>
                </a:lnTo>
                <a:cubicBezTo>
                  <a:pt x="21308" y="14718"/>
                  <a:pt x="21600" y="14259"/>
                  <a:pt x="21600" y="13694"/>
                </a:cubicBezTo>
                <a:lnTo>
                  <a:pt x="21600" y="1023"/>
                </a:lnTo>
                <a:cubicBezTo>
                  <a:pt x="21600" y="458"/>
                  <a:pt x="21308" y="0"/>
                  <a:pt x="20948" y="0"/>
                </a:cubicBezTo>
                <a:lnTo>
                  <a:pt x="65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ja-JP" altLang="en-US" sz="2400" dirty="0">
                <a:latin typeface="Microsoft YaHei" charset="-122"/>
                <a:ea typeface="Microsoft YaHei" charset="-122"/>
                <a:cs typeface="Microsoft YaHei" charset="-122"/>
              </a:rPr>
              <a:t>为每个</a:t>
            </a:r>
            <a:r>
              <a:rPr lang="ja-JP" altLang="en-US" sz="2400" dirty="0" smtClean="0">
                <a:latin typeface="Microsoft YaHei" charset="-122"/>
                <a:ea typeface="Microsoft YaHei" charset="-122"/>
                <a:cs typeface="Microsoft YaHei" charset="-122"/>
              </a:rPr>
              <a:t>通道分配各种</a:t>
            </a:r>
            <a:r>
              <a:rPr lang="zh-CN" altLang="en-US" sz="2400" dirty="0" smtClean="0">
                <a:latin typeface="Microsoft YaHei" charset="-122"/>
                <a:ea typeface="Microsoft YaHei" charset="-122"/>
                <a:cs typeface="Microsoft YaHei" charset="-122"/>
              </a:rPr>
              <a:t>填充，使得输出的</a:t>
            </a:r>
            <a:r>
              <a:rPr lang="zh-CN" altLang="en-US" sz="2400" dirty="0" smtClean="0">
                <a:latin typeface="Microsoft YaHei" charset="-122"/>
                <a:ea typeface="Microsoft YaHei" charset="-122"/>
                <a:cs typeface="Microsoft YaHei" charset="-122"/>
              </a:rPr>
              <a:t>与</a:t>
            </a:r>
            <a:r>
              <a:rPr lang="zh-CN" altLang="en-US" sz="2400" dirty="0">
                <a:latin typeface="Microsoft YaHei" charset="-122"/>
                <a:ea typeface="Microsoft YaHei" charset="-122"/>
                <a:cs typeface="Microsoft YaHei" charset="-122"/>
              </a:rPr>
              <a:t>输入相同</a:t>
            </a:r>
            <a:r>
              <a:rPr lang="zh-CN" altLang="en-US" sz="2400" dirty="0" smtClean="0">
                <a:latin typeface="Microsoft YaHei" charset="-122"/>
                <a:ea typeface="Microsoft YaHei" charset="-122"/>
                <a:cs typeface="Microsoft YaHei" charset="-122"/>
              </a:rPr>
              <a:t>的宽度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高度</a:t>
            </a:r>
          </a:p>
          <a:p>
            <a:pPr algn="l"/>
            <a:endParaRPr lang="en-US" altLang="ja-JP" sz="2400" dirty="0">
              <a:latin typeface="Microsoft YaHei" charset="-122"/>
              <a:ea typeface="Microsoft YaHei" charset="-122"/>
              <a:cs typeface="Microsoft YaHei" charset="-122"/>
            </a:endParaRPr>
          </a:p>
          <a:p>
            <a:pPr algn="l"/>
            <a:endParaRPr sz="2400" dirty="0">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9" name="Reduce channel size to lower model  capacity"/>
              <p:cNvSpPr/>
              <p:nvPr/>
            </p:nvSpPr>
            <p:spPr>
              <a:xfrm>
                <a:off x="573638" y="4924899"/>
                <a:ext cx="3962503" cy="11425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779" y="3670"/>
                    </a:lnTo>
                    <a:lnTo>
                      <a:pt x="609" y="3670"/>
                    </a:lnTo>
                    <a:cubicBezTo>
                      <a:pt x="273" y="3670"/>
                      <a:pt x="0" y="4228"/>
                      <a:pt x="0" y="4917"/>
                    </a:cubicBezTo>
                    <a:lnTo>
                      <a:pt x="0" y="20353"/>
                    </a:lnTo>
                    <a:cubicBezTo>
                      <a:pt x="0" y="21042"/>
                      <a:pt x="273" y="21600"/>
                      <a:pt x="609" y="21600"/>
                    </a:cubicBezTo>
                    <a:lnTo>
                      <a:pt x="19578" y="21600"/>
                    </a:lnTo>
                    <a:cubicBezTo>
                      <a:pt x="19915" y="21600"/>
                      <a:pt x="20187" y="21042"/>
                      <a:pt x="20187" y="20353"/>
                    </a:cubicBezTo>
                    <a:lnTo>
                      <a:pt x="20187" y="6927"/>
                    </a:lnTo>
                    <a:lnTo>
                      <a:pt x="2160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endParaRPr lang="en-US" altLang="ja-JP" sz="2400" dirty="0" smtClean="0">
                  <a:latin typeface="Microsoft YaHei" charset="-122"/>
                  <a:ea typeface="Microsoft YaHei" charset="-122"/>
                  <a:cs typeface="Microsoft YaHei" charset="-122"/>
                </a:endParaRPr>
              </a:p>
              <a:p>
                <a14:m>
                  <m:oMath xmlns:m="http://schemas.openxmlformats.org/officeDocument/2006/math">
                    <m:r>
                      <a:rPr lang="en-US" altLang="zh-CN" sz="2400" b="0" i="1" smtClean="0">
                        <a:latin typeface="Cambria Math" charset="0"/>
                        <a:ea typeface="Microsoft YaHei" charset="-122"/>
                        <a:cs typeface="Microsoft YaHei" charset="-122"/>
                      </a:rPr>
                      <m:t>1</m:t>
                    </m:r>
                    <m:r>
                      <a:rPr lang="en-US" altLang="zh-CN" sz="2400" b="0" i="1" smtClean="0">
                        <a:latin typeface="Cambria Math" charset="0"/>
                        <a:ea typeface="Cambria Math" charset="0"/>
                        <a:cs typeface="Cambria Math" charset="0"/>
                      </a:rPr>
                      <m:t>×1</m:t>
                    </m:r>
                  </m:oMath>
                </a14:m>
                <a:r>
                  <a:rPr lang="zh-CN" altLang="en-US" sz="2400" dirty="0" smtClean="0">
                    <a:latin typeface="Microsoft YaHei" charset="-122"/>
                    <a:ea typeface="Microsoft YaHei" charset="-122"/>
                    <a:cs typeface="Microsoft YaHei" charset="-122"/>
                  </a:rPr>
                  <a:t>卷积</a:t>
                </a:r>
                <a:r>
                  <a:rPr lang="ja-JP" altLang="en-US" sz="2400" dirty="0" smtClean="0">
                    <a:latin typeface="Microsoft YaHei" charset="-122"/>
                    <a:ea typeface="Microsoft YaHei" charset="-122"/>
                    <a:cs typeface="Microsoft YaHei" charset="-122"/>
                  </a:rPr>
                  <a:t>减小通道大小</a:t>
                </a:r>
                <a:endParaRPr lang="en-US" altLang="ja-JP" sz="2400" dirty="0" smtClean="0">
                  <a:latin typeface="Microsoft YaHei" charset="-122"/>
                  <a:ea typeface="Microsoft YaHei" charset="-122"/>
                  <a:cs typeface="Microsoft YaHei" charset="-122"/>
                </a:endParaRPr>
              </a:p>
              <a:p>
                <a:r>
                  <a:rPr lang="ja-JP" altLang="en-US" sz="2400" dirty="0" smtClean="0">
                    <a:latin typeface="Microsoft YaHei" charset="-122"/>
                    <a:ea typeface="Microsoft YaHei" charset="-122"/>
                    <a:cs typeface="Microsoft YaHei" charset="-122"/>
                  </a:rPr>
                  <a:t>以降低模型容量</a:t>
                </a:r>
                <a:endParaRPr sz="2400" dirty="0">
                  <a:latin typeface="Microsoft YaHei" charset="-122"/>
                  <a:ea typeface="Microsoft YaHei" charset="-122"/>
                  <a:cs typeface="Microsoft YaHei" charset="-122"/>
                </a:endParaRPr>
              </a:p>
            </p:txBody>
          </p:sp>
        </mc:Choice>
        <mc:Fallback>
          <p:sp>
            <p:nvSpPr>
              <p:cNvPr id="9" name="Reduce channel size to lower model  capacity"/>
              <p:cNvSpPr>
                <a:spLocks noRot="1" noChangeAspect="1" noMove="1" noResize="1" noEditPoints="1" noAdjustHandles="1" noChangeArrowheads="1" noChangeShapeType="1" noTextEdit="1"/>
              </p:cNvSpPr>
              <p:nvPr/>
            </p:nvSpPr>
            <p:spPr>
              <a:xfrm>
                <a:off x="573638" y="4924899"/>
                <a:ext cx="3962503" cy="11425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779" y="3670"/>
                    </a:lnTo>
                    <a:lnTo>
                      <a:pt x="609" y="3670"/>
                    </a:lnTo>
                    <a:cubicBezTo>
                      <a:pt x="273" y="3670"/>
                      <a:pt x="0" y="4228"/>
                      <a:pt x="0" y="4917"/>
                    </a:cubicBezTo>
                    <a:lnTo>
                      <a:pt x="0" y="20353"/>
                    </a:lnTo>
                    <a:cubicBezTo>
                      <a:pt x="0" y="21042"/>
                      <a:pt x="273" y="21600"/>
                      <a:pt x="609" y="21600"/>
                    </a:cubicBezTo>
                    <a:lnTo>
                      <a:pt x="19578" y="21600"/>
                    </a:lnTo>
                    <a:cubicBezTo>
                      <a:pt x="19915" y="21600"/>
                      <a:pt x="20187" y="21042"/>
                      <a:pt x="20187" y="20353"/>
                    </a:cubicBezTo>
                    <a:lnTo>
                      <a:pt x="20187" y="6927"/>
                    </a:lnTo>
                    <a:lnTo>
                      <a:pt x="21600" y="0"/>
                    </a:lnTo>
                    <a:close/>
                  </a:path>
                </a:pathLst>
              </a:custGeom>
              <a:blipFill rotWithShape="0">
                <a:blip r:embed="rId3"/>
                <a:stretch>
                  <a:fillRect b="-14439"/>
                </a:stretch>
              </a:blipFill>
              <a:ln w="12700">
                <a:miter lim="400000"/>
              </a:ln>
              <a:extLst>
                <a:ext uri="{C572A759-6A51-4108-AA02-DFA0A04FC94B}">
                  <ma14:wrappingTextBoxFlag xmlns:ma14="http://schemas.microsoft.com/office/mac/drawingml/2011/main" val="1"/>
                </a:ext>
              </a:extLst>
            </p:spPr>
            <p:txBody>
              <a:bodyPr/>
              <a:lstStyle/>
              <a:p>
                <a:r>
                  <a:rPr lang="zh-CN" altLang="en-US">
                    <a:noFill/>
                  </a:rPr>
                  <a:t> </a:t>
                </a:r>
              </a:p>
            </p:txBody>
          </p:sp>
        </mc:Fallback>
      </mc:AlternateContent>
    </p:spTree>
    <p:extLst>
      <p:ext uri="{BB962C8B-B14F-4D97-AF65-F5344CB8AC3E}">
        <p14:creationId xmlns:p14="http://schemas.microsoft.com/office/powerpoint/2010/main" val="82478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Inception blocks have fewer parameters and less computation complexity than a single 3x3 or 5x5 convolutional layer…"/>
          <p:cNvSpPr txBox="1">
            <a:spLocks noGrp="1"/>
          </p:cNvSpPr>
          <p:nvPr>
            <p:ph sz="quarter" idx="10"/>
          </p:nvPr>
        </p:nvSpPr>
        <p:spPr>
          <a:prstGeom prst="rect">
            <a:avLst/>
          </a:prstGeom>
        </p:spPr>
        <p:txBody>
          <a:bodyPr/>
          <a:lstStyle/>
          <a:p>
            <a:pPr marL="0" indent="0">
              <a:buNone/>
            </a:pPr>
            <a:r>
              <a:rPr lang="ja-JP" altLang="en-US" dirty="0"/>
              <a:t>与单个</a:t>
            </a:r>
            <a:r>
              <a:rPr lang="en-US" altLang="ja-JP" dirty="0"/>
              <a:t>3</a:t>
            </a:r>
            <a:r>
              <a:rPr lang="en-US" dirty="0"/>
              <a:t>x3</a:t>
            </a:r>
            <a:r>
              <a:rPr lang="ja-JP" altLang="en-US" dirty="0"/>
              <a:t>或</a:t>
            </a:r>
            <a:r>
              <a:rPr lang="en-US" altLang="ja-JP" dirty="0"/>
              <a:t>5</a:t>
            </a:r>
            <a:r>
              <a:rPr lang="en-US" dirty="0"/>
              <a:t>x5</a:t>
            </a:r>
            <a:r>
              <a:rPr lang="ja-JP" altLang="en-US" dirty="0"/>
              <a:t>卷积层相比</a:t>
            </a:r>
            <a:r>
              <a:rPr lang="ja-JP" altLang="en-US" dirty="0" smtClean="0"/>
              <a:t>，</a:t>
            </a:r>
            <a:r>
              <a:rPr lang="en-US" altLang="zh-CN" dirty="0"/>
              <a:t> Inception</a:t>
            </a:r>
            <a:r>
              <a:rPr lang="ja-JP" altLang="en-US" dirty="0" smtClean="0"/>
              <a:t>块</a:t>
            </a:r>
            <a:r>
              <a:rPr lang="ja-JP" altLang="en-US" dirty="0"/>
              <a:t>具有更少的参数和更低的计算复杂度</a:t>
            </a:r>
          </a:p>
          <a:p>
            <a:pPr lvl="1">
              <a:buSzTx/>
            </a:pPr>
            <a:r>
              <a:rPr lang="zh-CN" altLang="en-US" dirty="0" smtClean="0"/>
              <a:t> </a:t>
            </a:r>
            <a:r>
              <a:rPr lang="ja-JP" altLang="en-US" dirty="0" smtClean="0"/>
              <a:t>不同</a:t>
            </a:r>
            <a:r>
              <a:rPr lang="ja-JP" altLang="en-US" dirty="0"/>
              <a:t>功能混合（多样的功能类）</a:t>
            </a:r>
          </a:p>
          <a:p>
            <a:pPr lvl="1">
              <a:buSzTx/>
            </a:pPr>
            <a:r>
              <a:rPr lang="zh-CN" altLang="en-US" dirty="0" smtClean="0"/>
              <a:t> 卷积</a:t>
            </a:r>
            <a:r>
              <a:rPr lang="zh-CN" altLang="en-US" dirty="0"/>
              <a:t>核</a:t>
            </a:r>
            <a:r>
              <a:rPr lang="ja-JP" altLang="en-US" dirty="0"/>
              <a:t>计算高效（良好的泛化）</a:t>
            </a:r>
            <a:endParaRPr dirty="0"/>
          </a:p>
        </p:txBody>
      </p:sp>
      <p:sp>
        <p:nvSpPr>
          <p:cNvPr id="236" name="Inception Blocks"/>
          <p:cNvSpPr txBox="1">
            <a:spLocks noGrp="1"/>
          </p:cNvSpPr>
          <p:nvPr>
            <p:ph type="title"/>
          </p:nvPr>
        </p:nvSpPr>
        <p:spPr>
          <a:prstGeom prst="rect">
            <a:avLst/>
          </a:prstGeom>
        </p:spPr>
        <p:txBody>
          <a:bodyPr/>
          <a:lstStyle/>
          <a:p>
            <a:r>
              <a:rPr dirty="0"/>
              <a:t>Inception </a:t>
            </a:r>
            <a:r>
              <a:rPr lang="ja-JP" altLang="en-US" dirty="0"/>
              <a:t>块</a:t>
            </a:r>
            <a:endParaRPr dirty="0"/>
          </a:p>
        </p:txBody>
      </p:sp>
      <p:pic>
        <p:nvPicPr>
          <p:cNvPr id="237" name="Image" descr="Image"/>
          <p:cNvPicPr>
            <a:picLocks noChangeAspect="1"/>
          </p:cNvPicPr>
          <p:nvPr/>
        </p:nvPicPr>
        <p:blipFill>
          <a:blip r:embed="rId3"/>
          <a:stretch>
            <a:fillRect/>
          </a:stretch>
        </p:blipFill>
        <p:spPr>
          <a:xfrm>
            <a:off x="6568287" y="4069155"/>
            <a:ext cx="5155037" cy="1763567"/>
          </a:xfrm>
          <a:prstGeom prst="rect">
            <a:avLst/>
          </a:prstGeom>
          <a:ln w="12700">
            <a:miter lim="400000"/>
          </a:ln>
        </p:spPr>
      </p:pic>
      <p:graphicFrame>
        <p:nvGraphicFramePr>
          <p:cNvPr id="238" name="Table"/>
          <p:cNvGraphicFramePr/>
          <p:nvPr>
            <p:extLst/>
          </p:nvPr>
        </p:nvGraphicFramePr>
        <p:xfrm>
          <a:off x="468677" y="3792332"/>
          <a:ext cx="5733519" cy="2328063"/>
        </p:xfrm>
        <a:graphic>
          <a:graphicData uri="http://schemas.openxmlformats.org/drawingml/2006/table">
            <a:tbl>
              <a:tblPr bandRow="1"/>
              <a:tblGrid>
                <a:gridCol w="1879423">
                  <a:extLst>
                    <a:ext uri="{9D8B030D-6E8A-4147-A177-3AD203B41FA5}">
                      <a16:colId xmlns="" xmlns:a16="http://schemas.microsoft.com/office/drawing/2014/main" val="20000"/>
                    </a:ext>
                  </a:extLst>
                </a:gridCol>
                <a:gridCol w="1377235">
                  <a:extLst>
                    <a:ext uri="{9D8B030D-6E8A-4147-A177-3AD203B41FA5}">
                      <a16:colId xmlns="" xmlns:a16="http://schemas.microsoft.com/office/drawing/2014/main" val="20001"/>
                    </a:ext>
                  </a:extLst>
                </a:gridCol>
                <a:gridCol w="2476861">
                  <a:extLst>
                    <a:ext uri="{9D8B030D-6E8A-4147-A177-3AD203B41FA5}">
                      <a16:colId xmlns="" xmlns:a16="http://schemas.microsoft.com/office/drawing/2014/main" val="20002"/>
                    </a:ext>
                  </a:extLst>
                </a:gridCol>
              </a:tblGrid>
              <a:tr h="570583">
                <a:tc>
                  <a:txBody>
                    <a:bodyPr/>
                    <a:lstStyle/>
                    <a:p>
                      <a:pPr algn="ctr">
                        <a:defRPr sz="1800">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t>
                      </a:r>
                      <a:r>
                        <a:rPr lang="zh-CN" altLang="en-US" sz="2400" b="0" dirty="0">
                          <a:solidFill>
                            <a:srgbClr val="001F99"/>
                          </a:solidFill>
                          <a:latin typeface="Microsoft YaHei" charset="-122"/>
                          <a:ea typeface="Microsoft YaHei" charset="-122"/>
                          <a:cs typeface="Microsoft YaHei" charset="-122"/>
                        </a:rPr>
                        <a:t> </a:t>
                      </a:r>
                      <a:r>
                        <a:rPr lang="ja-JP" altLang="en-US" sz="2400" b="0" dirty="0">
                          <a:solidFill>
                            <a:srgbClr val="001F99"/>
                          </a:solidFill>
                          <a:latin typeface="Microsoft YaHei" charset="-122"/>
                          <a:ea typeface="Microsoft YaHei" charset="-122"/>
                          <a:cs typeface="Microsoft YaHei" charset="-122"/>
                        </a:rPr>
                        <a:t>参数</a:t>
                      </a:r>
                      <a:r>
                        <a:rPr sz="2400" b="0" dirty="0">
                          <a:solidFill>
                            <a:srgbClr val="001F99"/>
                          </a:solidFill>
                          <a:latin typeface="Microsoft YaHei" charset="-122"/>
                          <a:ea typeface="Microsoft YaHei" charset="-122"/>
                          <a:cs typeface="Microsoft YaHei" charset="-122"/>
                        </a:rPr>
                        <a:t> </a:t>
                      </a:r>
                    </a:p>
                  </a:txBody>
                  <a:tcPr marL="0" marR="0" marT="0" marB="0" anchor="ctr" horzOverflow="overflow"/>
                </a:tc>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浮点运算</a:t>
                      </a:r>
                      <a:r>
                        <a:rPr lang="zh-CN" altLang="en-US" sz="2400" b="0" dirty="0">
                          <a:solidFill>
                            <a:srgbClr val="001F99"/>
                          </a:solidFill>
                          <a:latin typeface="Microsoft YaHei" charset="-122"/>
                          <a:ea typeface="Microsoft YaHei" charset="-122"/>
                          <a:cs typeface="Microsoft YaHei" charset="-122"/>
                        </a:rPr>
                        <a:t> </a:t>
                      </a:r>
                      <a:r>
                        <a:rPr sz="2400" b="0" dirty="0">
                          <a:solidFill>
                            <a:srgbClr val="001F99"/>
                          </a:solidFill>
                          <a:latin typeface="Microsoft YaHei" charset="-122"/>
                          <a:ea typeface="Microsoft YaHei" charset="-122"/>
                          <a:cs typeface="Microsoft YaHei" charset="-122"/>
                        </a:rPr>
                        <a:t>FLOPS</a:t>
                      </a:r>
                    </a:p>
                  </a:txBody>
                  <a:tcPr marL="0" marR="0" marT="0" marB="0" anchor="ctr" horzOverflow="overflow"/>
                </a:tc>
                <a:extLst>
                  <a:ext uri="{0D108BD9-81ED-4DB2-BD59-A6C34878D82A}">
                    <a16:rowId xmlns="" xmlns:a16="http://schemas.microsoft.com/office/drawing/2014/main" val="10000"/>
                  </a:ext>
                </a:extLst>
              </a:tr>
              <a:tr h="611421">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Inception</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0.16 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128 M</a:t>
                      </a:r>
                    </a:p>
                  </a:txBody>
                  <a:tcPr marL="0" marR="0" marT="0" marB="0" anchor="ctr" horzOverflow="overflow"/>
                </a:tc>
                <a:extLst>
                  <a:ext uri="{0D108BD9-81ED-4DB2-BD59-A6C34878D82A}">
                    <a16:rowId xmlns="" xmlns:a16="http://schemas.microsoft.com/office/drawing/2014/main" val="10001"/>
                  </a:ext>
                </a:extLst>
              </a:tr>
              <a:tr h="601803">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3x3 </a:t>
                      </a:r>
                      <a:r>
                        <a:rPr lang="ja-JP" altLang="en-US" sz="2400" b="0" dirty="0">
                          <a:solidFill>
                            <a:srgbClr val="001F99"/>
                          </a:solidFill>
                          <a:latin typeface="Microsoft YaHei" charset="-122"/>
                          <a:ea typeface="Microsoft YaHei" charset="-122"/>
                          <a:cs typeface="Microsoft YaHei" charset="-122"/>
                        </a:rPr>
                        <a:t>卷积</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0.44 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346 M</a:t>
                      </a:r>
                    </a:p>
                  </a:txBody>
                  <a:tcPr marL="0" marR="0" marT="0" marB="0" anchor="ctr" horzOverflow="overflow"/>
                </a:tc>
                <a:extLst>
                  <a:ext uri="{0D108BD9-81ED-4DB2-BD59-A6C34878D82A}">
                    <a16:rowId xmlns="" xmlns:a16="http://schemas.microsoft.com/office/drawing/2014/main" val="10002"/>
                  </a:ext>
                </a:extLst>
              </a:tr>
              <a:tr h="544256">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5x5 </a:t>
                      </a:r>
                      <a:r>
                        <a:rPr lang="ja-JP" altLang="en-US" sz="2400" b="0" dirty="0">
                          <a:solidFill>
                            <a:srgbClr val="001F99"/>
                          </a:solidFill>
                          <a:latin typeface="Microsoft YaHei" charset="-122"/>
                          <a:ea typeface="Microsoft YaHei" charset="-122"/>
                          <a:cs typeface="Microsoft YaHei" charset="-122"/>
                        </a:rPr>
                        <a:t>卷积</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1.22 M</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963 M</a:t>
                      </a:r>
                    </a:p>
                  </a:txBody>
                  <a:tcPr marL="0" marR="0" marT="0" marB="0" anchor="ctr" horzOverflow="overflow"/>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657924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5 stages with 9 inceptions blocks"/>
          <p:cNvSpPr txBox="1">
            <a:spLocks noGrp="1"/>
          </p:cNvSpPr>
          <p:nvPr>
            <p:ph sz="quarter" idx="10"/>
          </p:nvPr>
        </p:nvSpPr>
        <p:spPr>
          <a:prstGeom prst="rect">
            <a:avLst/>
          </a:prstGeom>
        </p:spPr>
        <p:txBody>
          <a:bodyPr/>
          <a:lstStyle/>
          <a:p>
            <a:r>
              <a:rPr lang="en-US" altLang="ja-JP" dirty="0"/>
              <a:t>5</a:t>
            </a:r>
            <a:r>
              <a:rPr lang="zh-CN" altLang="en-US" dirty="0"/>
              <a:t> </a:t>
            </a:r>
            <a:r>
              <a:rPr lang="ja-JP" altLang="en-US"/>
              <a:t>个阶段</a:t>
            </a:r>
            <a:endParaRPr lang="en-US" altLang="ja-JP" dirty="0"/>
          </a:p>
          <a:p>
            <a:r>
              <a:rPr lang="en-US" altLang="ja-JP" dirty="0"/>
              <a:t>9</a:t>
            </a:r>
            <a:r>
              <a:rPr lang="zh-CN" altLang="en-US" dirty="0"/>
              <a:t> </a:t>
            </a:r>
            <a:r>
              <a:rPr lang="ja-JP" altLang="en-US"/>
              <a:t>个</a:t>
            </a:r>
            <a:r>
              <a:rPr lang="zh-CN" altLang="en-US" dirty="0"/>
              <a:t> </a:t>
            </a:r>
            <a:r>
              <a:rPr lang="en-US" dirty="0"/>
              <a:t>Inception</a:t>
            </a:r>
            <a:r>
              <a:rPr lang="zh-CN" altLang="en-US" dirty="0"/>
              <a:t> </a:t>
            </a:r>
            <a:r>
              <a:rPr lang="ja-JP" altLang="en-US"/>
              <a:t>块</a:t>
            </a:r>
            <a:endParaRPr dirty="0"/>
          </a:p>
        </p:txBody>
      </p:sp>
      <p:sp>
        <p:nvSpPr>
          <p:cNvPr id="241" name="GoogLeNet"/>
          <p:cNvSpPr txBox="1">
            <a:spLocks noGrp="1"/>
          </p:cNvSpPr>
          <p:nvPr>
            <p:ph type="title"/>
          </p:nvPr>
        </p:nvSpPr>
        <p:spPr>
          <a:prstGeom prst="rect">
            <a:avLst/>
          </a:prstGeom>
        </p:spPr>
        <p:txBody>
          <a:bodyPr/>
          <a:lstStyle/>
          <a:p>
            <a:r>
              <a:rPr dirty="0"/>
              <a:t>GoogLeNet</a:t>
            </a:r>
          </a:p>
        </p:txBody>
      </p:sp>
      <p:grpSp>
        <p:nvGrpSpPr>
          <p:cNvPr id="245" name="Group"/>
          <p:cNvGrpSpPr/>
          <p:nvPr/>
        </p:nvGrpSpPr>
        <p:grpSpPr>
          <a:xfrm>
            <a:off x="6944980" y="6026890"/>
            <a:ext cx="260957" cy="641281"/>
            <a:chOff x="0" y="0"/>
            <a:chExt cx="195717" cy="480960"/>
          </a:xfrm>
        </p:grpSpPr>
        <p:sp>
          <p:nvSpPr>
            <p:cNvPr id="243" name="Rectangle"/>
            <p:cNvSpPr/>
            <p:nvPr/>
          </p:nvSpPr>
          <p:spPr>
            <a:xfrm>
              <a:off x="24004" y="9148"/>
              <a:ext cx="171714" cy="428921"/>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44" name="Rectangle"/>
            <p:cNvSpPr/>
            <p:nvPr/>
          </p:nvSpPr>
          <p:spPr>
            <a:xfrm>
              <a:off x="0" y="0"/>
              <a:ext cx="56018" cy="480961"/>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sp>
        <p:nvSpPr>
          <p:cNvPr id="246" name="Stage 1"/>
          <p:cNvSpPr txBox="1"/>
          <p:nvPr/>
        </p:nvSpPr>
        <p:spPr>
          <a:xfrm>
            <a:off x="7341322" y="6096822"/>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1</a:t>
            </a:r>
          </a:p>
        </p:txBody>
      </p:sp>
      <p:grpSp>
        <p:nvGrpSpPr>
          <p:cNvPr id="249" name="Group"/>
          <p:cNvGrpSpPr/>
          <p:nvPr/>
        </p:nvGrpSpPr>
        <p:grpSpPr>
          <a:xfrm>
            <a:off x="6953427" y="4501935"/>
            <a:ext cx="260957" cy="1121603"/>
            <a:chOff x="0" y="0"/>
            <a:chExt cx="195717" cy="841200"/>
          </a:xfrm>
        </p:grpSpPr>
        <p:sp>
          <p:nvSpPr>
            <p:cNvPr id="247" name="Rectangle"/>
            <p:cNvSpPr/>
            <p:nvPr/>
          </p:nvSpPr>
          <p:spPr>
            <a:xfrm>
              <a:off x="24004" y="16000"/>
              <a:ext cx="171714" cy="750183"/>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48" name="Rectangle"/>
            <p:cNvSpPr/>
            <p:nvPr/>
          </p:nvSpPr>
          <p:spPr>
            <a:xfrm>
              <a:off x="0" y="0"/>
              <a:ext cx="56018" cy="841201"/>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sp>
        <p:nvSpPr>
          <p:cNvPr id="250" name="Stage 2"/>
          <p:cNvSpPr txBox="1"/>
          <p:nvPr/>
        </p:nvSpPr>
        <p:spPr>
          <a:xfrm>
            <a:off x="7341322" y="4828961"/>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2</a:t>
            </a:r>
          </a:p>
        </p:txBody>
      </p:sp>
      <p:grpSp>
        <p:nvGrpSpPr>
          <p:cNvPr id="253" name="Group"/>
          <p:cNvGrpSpPr/>
          <p:nvPr/>
        </p:nvGrpSpPr>
        <p:grpSpPr>
          <a:xfrm>
            <a:off x="6944980" y="3331538"/>
            <a:ext cx="260957" cy="767045"/>
            <a:chOff x="0" y="0"/>
            <a:chExt cx="195717" cy="575282"/>
          </a:xfrm>
        </p:grpSpPr>
        <p:sp>
          <p:nvSpPr>
            <p:cNvPr id="251" name="Rectangle"/>
            <p:cNvSpPr/>
            <p:nvPr/>
          </p:nvSpPr>
          <p:spPr>
            <a:xfrm>
              <a:off x="24004" y="10942"/>
              <a:ext cx="171714" cy="513038"/>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52" name="Rectangle"/>
            <p:cNvSpPr/>
            <p:nvPr/>
          </p:nvSpPr>
          <p:spPr>
            <a:xfrm>
              <a:off x="0" y="0"/>
              <a:ext cx="56018" cy="575283"/>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grpSp>
        <p:nvGrpSpPr>
          <p:cNvPr id="256" name="Group"/>
          <p:cNvGrpSpPr/>
          <p:nvPr/>
        </p:nvGrpSpPr>
        <p:grpSpPr>
          <a:xfrm>
            <a:off x="6944980" y="2076474"/>
            <a:ext cx="260957" cy="767045"/>
            <a:chOff x="0" y="0"/>
            <a:chExt cx="195717" cy="575282"/>
          </a:xfrm>
        </p:grpSpPr>
        <p:sp>
          <p:nvSpPr>
            <p:cNvPr id="254" name="Rectangle"/>
            <p:cNvSpPr/>
            <p:nvPr/>
          </p:nvSpPr>
          <p:spPr>
            <a:xfrm>
              <a:off x="24004" y="10942"/>
              <a:ext cx="171714" cy="513038"/>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55" name="Rectangle"/>
            <p:cNvSpPr/>
            <p:nvPr/>
          </p:nvSpPr>
          <p:spPr>
            <a:xfrm>
              <a:off x="0" y="0"/>
              <a:ext cx="56018" cy="575283"/>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grpSp>
        <p:nvGrpSpPr>
          <p:cNvPr id="259" name="Group"/>
          <p:cNvGrpSpPr/>
          <p:nvPr/>
        </p:nvGrpSpPr>
        <p:grpSpPr>
          <a:xfrm>
            <a:off x="6944980" y="838345"/>
            <a:ext cx="260957" cy="767044"/>
            <a:chOff x="0" y="0"/>
            <a:chExt cx="195717" cy="575282"/>
          </a:xfrm>
        </p:grpSpPr>
        <p:sp>
          <p:nvSpPr>
            <p:cNvPr id="257" name="Rectangle"/>
            <p:cNvSpPr/>
            <p:nvPr/>
          </p:nvSpPr>
          <p:spPr>
            <a:xfrm>
              <a:off x="24004" y="10942"/>
              <a:ext cx="171714" cy="513038"/>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58" name="Rectangle"/>
            <p:cNvSpPr/>
            <p:nvPr/>
          </p:nvSpPr>
          <p:spPr>
            <a:xfrm>
              <a:off x="0" y="0"/>
              <a:ext cx="56018" cy="575283"/>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sp>
        <p:nvSpPr>
          <p:cNvPr id="260" name="Stage 3"/>
          <p:cNvSpPr txBox="1"/>
          <p:nvPr/>
        </p:nvSpPr>
        <p:spPr>
          <a:xfrm>
            <a:off x="7341322" y="3481286"/>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3</a:t>
            </a:r>
          </a:p>
        </p:txBody>
      </p:sp>
      <p:sp>
        <p:nvSpPr>
          <p:cNvPr id="261" name="Stage 4"/>
          <p:cNvSpPr txBox="1"/>
          <p:nvPr/>
        </p:nvSpPr>
        <p:spPr>
          <a:xfrm>
            <a:off x="7341322" y="2226222"/>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4</a:t>
            </a:r>
          </a:p>
        </p:txBody>
      </p:sp>
      <p:sp>
        <p:nvSpPr>
          <p:cNvPr id="262" name="Stage 5"/>
          <p:cNvSpPr txBox="1"/>
          <p:nvPr/>
        </p:nvSpPr>
        <p:spPr>
          <a:xfrm>
            <a:off x="7341322" y="988091"/>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5</a:t>
            </a:r>
          </a:p>
        </p:txBody>
      </p:sp>
      <p:sp>
        <p:nvSpPr>
          <p:cNvPr id="263" name="Output"/>
          <p:cNvSpPr txBox="1"/>
          <p:nvPr/>
        </p:nvSpPr>
        <p:spPr>
          <a:xfrm>
            <a:off x="7341322" y="133596"/>
            <a:ext cx="794767"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Output</a:t>
            </a:r>
          </a:p>
        </p:txBody>
      </p:sp>
      <p:pic>
        <p:nvPicPr>
          <p:cNvPr id="264" name="Image" descr="Image"/>
          <p:cNvPicPr>
            <a:picLocks noChangeAspect="1"/>
          </p:cNvPicPr>
          <p:nvPr/>
        </p:nvPicPr>
        <p:blipFill>
          <a:blip r:embed="rId2"/>
          <a:stretch>
            <a:fillRect/>
          </a:stretch>
        </p:blipFill>
        <p:spPr>
          <a:xfrm>
            <a:off x="4668883" y="225777"/>
            <a:ext cx="2256851" cy="6750035"/>
          </a:xfrm>
          <a:prstGeom prst="rect">
            <a:avLst/>
          </a:prstGeom>
          <a:ln w="12700">
            <a:miter lim="400000"/>
          </a:ln>
        </p:spPr>
      </p:pic>
    </p:spTree>
    <p:extLst>
      <p:ext uri="{BB962C8B-B14F-4D97-AF65-F5344CB8AC3E}">
        <p14:creationId xmlns:p14="http://schemas.microsoft.com/office/powerpoint/2010/main" val="112282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可分离的卷积</a:t>
            </a:r>
            <a:endParaRPr kumimoji="1" lang="en-US" altLang="zh-CN" dirty="0" smtClean="0"/>
          </a:p>
          <a:p>
            <a:pPr lvl="1"/>
            <a:r>
              <a:rPr lang="ja-JP" altLang="en-US" dirty="0"/>
              <a:t>用</a:t>
            </a:r>
            <a:r>
              <a:rPr lang="zh-CN" altLang="en-US" dirty="0"/>
              <a:t> </a:t>
            </a:r>
            <a:r>
              <a:rPr lang="en-US" altLang="ja-JP" dirty="0"/>
              <a:t>1</a:t>
            </a:r>
            <a:r>
              <a:rPr lang="en-US" altLang="zh-CN" dirty="0"/>
              <a:t>x7</a:t>
            </a:r>
            <a:r>
              <a:rPr lang="zh-CN" altLang="en-US" dirty="0"/>
              <a:t> </a:t>
            </a:r>
            <a:r>
              <a:rPr lang="ja-JP" altLang="en-US" dirty="0"/>
              <a:t>和</a:t>
            </a:r>
            <a:r>
              <a:rPr lang="zh-CN" altLang="en-US" dirty="0"/>
              <a:t> </a:t>
            </a:r>
            <a:r>
              <a:rPr lang="en-US" altLang="ja-JP" dirty="0"/>
              <a:t>7</a:t>
            </a:r>
            <a:r>
              <a:rPr lang="en-US" altLang="zh-CN" dirty="0"/>
              <a:t>x1</a:t>
            </a:r>
            <a:r>
              <a:rPr lang="zh-CN" altLang="en-US" dirty="0"/>
              <a:t> </a:t>
            </a:r>
            <a:r>
              <a:rPr lang="ja-JP" altLang="en-US" dirty="0"/>
              <a:t>卷积替换</a:t>
            </a:r>
            <a:r>
              <a:rPr lang="zh-CN" altLang="en-US" dirty="0"/>
              <a:t> </a:t>
            </a:r>
            <a:r>
              <a:rPr lang="en-US" altLang="ja-JP" dirty="0"/>
              <a:t>5</a:t>
            </a:r>
            <a:r>
              <a:rPr lang="en-US" altLang="zh-CN" dirty="0"/>
              <a:t>x5</a:t>
            </a:r>
          </a:p>
          <a:p>
            <a:pPr lvl="1"/>
            <a:r>
              <a:rPr lang="zh-CN" altLang="en-US" dirty="0"/>
              <a:t> </a:t>
            </a:r>
            <a:r>
              <a:rPr lang="ja-JP" altLang="en-US" dirty="0"/>
              <a:t>用</a:t>
            </a:r>
            <a:r>
              <a:rPr lang="zh-CN" altLang="en-US" dirty="0"/>
              <a:t> </a:t>
            </a:r>
            <a:r>
              <a:rPr lang="en-US" altLang="ja-JP" dirty="0"/>
              <a:t>1</a:t>
            </a:r>
            <a:r>
              <a:rPr lang="en-US" altLang="zh-CN" dirty="0"/>
              <a:t>x3</a:t>
            </a:r>
            <a:r>
              <a:rPr lang="zh-CN" altLang="en-US" dirty="0"/>
              <a:t> </a:t>
            </a:r>
            <a:r>
              <a:rPr lang="ja-JP" altLang="en-US" dirty="0"/>
              <a:t>和</a:t>
            </a:r>
            <a:r>
              <a:rPr lang="zh-CN" altLang="en-US" dirty="0"/>
              <a:t> </a:t>
            </a:r>
            <a:r>
              <a:rPr lang="en-US" altLang="ja-JP" dirty="0"/>
              <a:t>3</a:t>
            </a:r>
            <a:r>
              <a:rPr lang="en-US" altLang="zh-CN" dirty="0"/>
              <a:t>x1</a:t>
            </a:r>
            <a:r>
              <a:rPr lang="zh-CN" altLang="en-US" dirty="0"/>
              <a:t> </a:t>
            </a:r>
            <a:r>
              <a:rPr lang="ja-JP" altLang="en-US" dirty="0"/>
              <a:t>卷积替换</a:t>
            </a:r>
            <a:r>
              <a:rPr lang="zh-CN" altLang="en-US" dirty="0"/>
              <a:t> </a:t>
            </a:r>
            <a:r>
              <a:rPr lang="en-US" altLang="ja-JP" dirty="0"/>
              <a:t>3</a:t>
            </a:r>
            <a:r>
              <a:rPr lang="en-US" altLang="zh-CN" dirty="0"/>
              <a:t>x3</a:t>
            </a:r>
          </a:p>
          <a:p>
            <a:pPr lvl="1"/>
            <a:endParaRPr kumimoji="1" lang="zh-CN" altLang="en-US" dirty="0"/>
          </a:p>
        </p:txBody>
      </p:sp>
      <p:sp>
        <p:nvSpPr>
          <p:cNvPr id="289" name="Inception V3 Block for Stage 3"/>
          <p:cNvSpPr txBox="1">
            <a:spLocks noGrp="1"/>
          </p:cNvSpPr>
          <p:nvPr>
            <p:ph type="title"/>
          </p:nvPr>
        </p:nvSpPr>
        <p:spPr>
          <a:prstGeom prst="rect">
            <a:avLst/>
          </a:prstGeom>
        </p:spPr>
        <p:txBody>
          <a:bodyPr/>
          <a:lstStyle/>
          <a:p>
            <a:r>
              <a:rPr dirty="0"/>
              <a:t>Inception V3 </a:t>
            </a:r>
            <a:r>
              <a:rPr lang="ja-JP" altLang="en-US"/>
              <a:t>块</a:t>
            </a:r>
            <a:r>
              <a:rPr lang="zh-CN" altLang="en-US" dirty="0"/>
              <a:t> </a:t>
            </a:r>
            <a:r>
              <a:rPr lang="en-US" altLang="zh-CN" dirty="0"/>
              <a:t>-</a:t>
            </a:r>
            <a:r>
              <a:rPr lang="zh-CN" altLang="en-US" dirty="0"/>
              <a:t> </a:t>
            </a:r>
            <a:r>
              <a:rPr lang="ja-JP" altLang="en-US"/>
              <a:t>阶段</a:t>
            </a:r>
            <a:r>
              <a:rPr lang="en-US" dirty="0"/>
              <a:t> 3</a:t>
            </a:r>
            <a:endParaRPr dirty="0"/>
          </a:p>
        </p:txBody>
      </p:sp>
      <p:pic>
        <p:nvPicPr>
          <p:cNvPr id="290" name="Image" descr="Image"/>
          <p:cNvPicPr>
            <a:picLocks noChangeAspect="1"/>
          </p:cNvPicPr>
          <p:nvPr/>
        </p:nvPicPr>
        <p:blipFill>
          <a:blip r:embed="rId2"/>
          <a:stretch>
            <a:fillRect/>
          </a:stretch>
        </p:blipFill>
        <p:spPr>
          <a:xfrm>
            <a:off x="6156345" y="3415055"/>
            <a:ext cx="5469468" cy="1964267"/>
          </a:xfrm>
          <a:prstGeom prst="rect">
            <a:avLst/>
          </a:prstGeom>
          <a:ln w="12700">
            <a:miter lim="400000"/>
          </a:ln>
        </p:spPr>
      </p:pic>
      <p:pic>
        <p:nvPicPr>
          <p:cNvPr id="291" name="Image" descr="Image"/>
          <p:cNvPicPr>
            <a:picLocks noChangeAspect="1"/>
          </p:cNvPicPr>
          <p:nvPr/>
        </p:nvPicPr>
        <p:blipFill>
          <a:blip r:embed="rId3"/>
          <a:stretch>
            <a:fillRect/>
          </a:stretch>
        </p:blipFill>
        <p:spPr>
          <a:xfrm>
            <a:off x="351034" y="3203388"/>
            <a:ext cx="5452535" cy="2387600"/>
          </a:xfrm>
          <a:prstGeom prst="rect">
            <a:avLst/>
          </a:prstGeom>
          <a:ln w="12700">
            <a:miter lim="400000"/>
          </a:ln>
        </p:spPr>
      </p:pic>
    </p:spTree>
    <p:extLst>
      <p:ext uri="{BB962C8B-B14F-4D97-AF65-F5344CB8AC3E}">
        <p14:creationId xmlns:p14="http://schemas.microsoft.com/office/powerpoint/2010/main" val="154967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ja-JP" altLang="en-US" dirty="0"/>
              <a:t>添加残差块连接</a:t>
            </a:r>
            <a:endParaRPr kumimoji="1" lang="zh-CN" altLang="en-US" dirty="0"/>
          </a:p>
        </p:txBody>
      </p:sp>
      <p:sp>
        <p:nvSpPr>
          <p:cNvPr id="293" name="Inception V3 Block for Stage 4"/>
          <p:cNvSpPr txBox="1">
            <a:spLocks noGrp="1"/>
          </p:cNvSpPr>
          <p:nvPr>
            <p:ph type="title"/>
          </p:nvPr>
        </p:nvSpPr>
        <p:spPr>
          <a:prstGeom prst="rect">
            <a:avLst/>
          </a:prstGeom>
        </p:spPr>
        <p:txBody>
          <a:bodyPr/>
          <a:lstStyle>
            <a:lvl1pPr>
              <a:defRPr>
                <a:solidFill>
                  <a:srgbClr val="000000"/>
                </a:solidFill>
              </a:defRPr>
            </a:lvl1pPr>
          </a:lstStyle>
          <a:p>
            <a:r>
              <a:rPr lang="en-US" dirty="0">
                <a:solidFill>
                  <a:schemeClr val="bg1"/>
                </a:solidFill>
              </a:rPr>
              <a:t>Inception V3 </a:t>
            </a:r>
            <a:r>
              <a:rPr lang="ja-JP" altLang="en-US" dirty="0">
                <a:solidFill>
                  <a:schemeClr val="bg1"/>
                </a:solidFill>
              </a:rPr>
              <a:t>块 </a:t>
            </a:r>
            <a:r>
              <a:rPr lang="en-US" altLang="ja-JP" dirty="0">
                <a:solidFill>
                  <a:schemeClr val="bg1"/>
                </a:solidFill>
              </a:rPr>
              <a:t>-</a:t>
            </a:r>
            <a:r>
              <a:rPr lang="ja-JP" altLang="en-US" dirty="0">
                <a:solidFill>
                  <a:schemeClr val="bg1"/>
                </a:solidFill>
              </a:rPr>
              <a:t> 阶段 </a:t>
            </a:r>
            <a:r>
              <a:rPr lang="en-US" altLang="zh-CN" dirty="0">
                <a:solidFill>
                  <a:schemeClr val="bg1"/>
                </a:solidFill>
              </a:rPr>
              <a:t>4</a:t>
            </a:r>
            <a:endParaRPr dirty="0">
              <a:solidFill>
                <a:schemeClr val="bg1"/>
              </a:solidFill>
            </a:endParaRPr>
          </a:p>
        </p:txBody>
      </p:sp>
      <p:pic>
        <p:nvPicPr>
          <p:cNvPr id="294" name="Image" descr="Image"/>
          <p:cNvPicPr>
            <a:picLocks noChangeAspect="1"/>
          </p:cNvPicPr>
          <p:nvPr/>
        </p:nvPicPr>
        <p:blipFill>
          <a:blip r:embed="rId2"/>
          <a:stretch>
            <a:fillRect/>
          </a:stretch>
        </p:blipFill>
        <p:spPr>
          <a:xfrm>
            <a:off x="419516" y="2078318"/>
            <a:ext cx="5469468" cy="3454400"/>
          </a:xfrm>
          <a:prstGeom prst="rect">
            <a:avLst/>
          </a:prstGeom>
          <a:ln w="12700">
            <a:miter lim="400000"/>
          </a:ln>
        </p:spPr>
      </p:pic>
      <p:pic>
        <p:nvPicPr>
          <p:cNvPr id="295" name="Image" descr="Image"/>
          <p:cNvPicPr>
            <a:picLocks noChangeAspect="1"/>
          </p:cNvPicPr>
          <p:nvPr/>
        </p:nvPicPr>
        <p:blipFill>
          <a:blip r:embed="rId3"/>
          <a:stretch>
            <a:fillRect/>
          </a:stretch>
        </p:blipFill>
        <p:spPr>
          <a:xfrm>
            <a:off x="6267160" y="2823385"/>
            <a:ext cx="5469468" cy="1964267"/>
          </a:xfrm>
          <a:prstGeom prst="rect">
            <a:avLst/>
          </a:prstGeom>
          <a:ln w="12700">
            <a:miter lim="400000"/>
          </a:ln>
        </p:spPr>
      </p:pic>
    </p:spTree>
    <p:extLst>
      <p:ext uri="{BB962C8B-B14F-4D97-AF65-F5344CB8AC3E}">
        <p14:creationId xmlns:p14="http://schemas.microsoft.com/office/powerpoint/2010/main" val="1294986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LeNet (the first convolutional neural network)…"/>
          <p:cNvSpPr txBox="1">
            <a:spLocks noGrp="1"/>
          </p:cNvSpPr>
          <p:nvPr>
            <p:ph sz="quarter" idx="10"/>
          </p:nvPr>
        </p:nvSpPr>
        <p:spPr>
          <a:prstGeom prst="rect">
            <a:avLst/>
          </a:prstGeom>
        </p:spPr>
        <p:txBody>
          <a:bodyPr>
            <a:normAutofit fontScale="92500" lnSpcReduction="10000"/>
          </a:bodyPr>
          <a:lstStyle/>
          <a:p>
            <a:pPr marL="285542" indent="-285542" defTabSz="542530">
              <a:defRPr sz="2136" b="1"/>
            </a:pPr>
            <a:r>
              <a:rPr dirty="0" err="1"/>
              <a:t>LeNet</a:t>
            </a:r>
            <a:r>
              <a:rPr b="0" dirty="0"/>
              <a:t> </a:t>
            </a:r>
            <a:r>
              <a:rPr lang="zh-CN" altLang="en-US" dirty="0"/>
              <a:t>（</a:t>
            </a:r>
            <a:r>
              <a:rPr lang="ja-JP" altLang="en-US" dirty="0"/>
              <a:t>第一个卷积神经网络 </a:t>
            </a:r>
            <a:r>
              <a:rPr lang="zh-CN" altLang="en-US" dirty="0"/>
              <a:t>）</a:t>
            </a:r>
            <a:endParaRPr b="0" dirty="0"/>
          </a:p>
          <a:p>
            <a:pPr marL="285542" indent="-285542" defTabSz="542530">
              <a:defRPr sz="2136" b="1"/>
            </a:pPr>
            <a:r>
              <a:rPr dirty="0" smtClean="0"/>
              <a:t>AlexNet</a:t>
            </a:r>
            <a:endParaRPr lang="en-US" dirty="0" smtClean="0"/>
          </a:p>
          <a:p>
            <a:pPr lvl="1"/>
            <a:r>
              <a:rPr lang="zh-CN" altLang="en-US" dirty="0" smtClean="0"/>
              <a:t> 升级</a:t>
            </a:r>
            <a:r>
              <a:rPr lang="ja-JP" altLang="en-US" dirty="0"/>
              <a:t>版的</a:t>
            </a:r>
            <a:r>
              <a:rPr lang="zh-CN" altLang="en-US" dirty="0"/>
              <a:t> </a:t>
            </a:r>
            <a:r>
              <a:rPr lang="en-US" altLang="en-US" dirty="0" err="1"/>
              <a:t>LeNet</a:t>
            </a:r>
            <a:r>
              <a:rPr lang="zh-CN" altLang="en-US" dirty="0"/>
              <a:t>（更多卷积层、更多参数</a:t>
            </a:r>
            <a:r>
              <a:rPr lang="zh-CN" altLang="en-US" dirty="0" smtClean="0"/>
              <a:t>）</a:t>
            </a:r>
            <a:endParaRPr lang="zh-CN" altLang="en-US" dirty="0"/>
          </a:p>
          <a:p>
            <a:pPr lvl="1"/>
            <a:r>
              <a:rPr lang="zh-CN" altLang="en-US" dirty="0"/>
              <a:t> ReLu </a:t>
            </a:r>
            <a:r>
              <a:rPr lang="ja-JP" altLang="en-US" dirty="0"/>
              <a:t>激活</a:t>
            </a:r>
            <a:r>
              <a:rPr lang="zh-CN" altLang="en-US" dirty="0"/>
              <a:t>， </a:t>
            </a:r>
            <a:r>
              <a:rPr lang="ja-JP" altLang="en-US" dirty="0"/>
              <a:t>丢弃法</a:t>
            </a:r>
            <a:r>
              <a:rPr lang="zh-CN" altLang="en-US" dirty="0"/>
              <a:t>（</a:t>
            </a:r>
            <a:r>
              <a:rPr lang="en-US" altLang="zh-CN" dirty="0"/>
              <a:t>dropout </a:t>
            </a:r>
            <a:r>
              <a:rPr lang="zh-CN" altLang="en-US" dirty="0" smtClean="0"/>
              <a:t>）</a:t>
            </a:r>
            <a:endParaRPr lang="zh-CN" altLang="en-US" dirty="0"/>
          </a:p>
          <a:p>
            <a:pPr marL="285542" indent="-285542" defTabSz="542530">
              <a:defRPr sz="2136" b="1"/>
            </a:pPr>
            <a:r>
              <a:rPr lang="en-US" dirty="0" smtClean="0"/>
              <a:t>VGG</a:t>
            </a:r>
            <a:endParaRPr lang="en-US" dirty="0"/>
          </a:p>
          <a:p>
            <a:pPr lvl="1"/>
            <a:r>
              <a:rPr lang="zh-CN" altLang="en-US" dirty="0"/>
              <a:t> 升级</a:t>
            </a:r>
            <a:r>
              <a:rPr lang="ja-JP" altLang="en-US" dirty="0"/>
              <a:t>版的</a:t>
            </a:r>
            <a:r>
              <a:rPr lang="zh-CN" altLang="en-US" dirty="0"/>
              <a:t> </a:t>
            </a:r>
            <a:r>
              <a:rPr lang="en-US" altLang="en-US" dirty="0" err="1"/>
              <a:t>AlexNet</a:t>
            </a:r>
            <a:r>
              <a:rPr lang="en-US" altLang="en-US" dirty="0"/>
              <a:t> </a:t>
            </a:r>
            <a:r>
              <a:rPr lang="zh-CN" altLang="en-US" dirty="0" smtClean="0"/>
              <a:t>ReLu </a:t>
            </a:r>
            <a:r>
              <a:rPr lang="ja-JP" altLang="en-US" dirty="0"/>
              <a:t>激活</a:t>
            </a:r>
            <a:r>
              <a:rPr lang="zh-CN" altLang="en-US" dirty="0"/>
              <a:t>， </a:t>
            </a:r>
            <a:r>
              <a:rPr lang="ja-JP" altLang="en-US" dirty="0"/>
              <a:t>丢弃法</a:t>
            </a:r>
            <a:r>
              <a:rPr lang="zh-CN" altLang="en-US" dirty="0"/>
              <a:t>（</a:t>
            </a:r>
            <a:r>
              <a:rPr lang="en-US" altLang="zh-CN" dirty="0"/>
              <a:t>dropout </a:t>
            </a:r>
            <a:r>
              <a:rPr lang="zh-CN" altLang="en-US" dirty="0" smtClean="0"/>
              <a:t>）</a:t>
            </a:r>
            <a:endParaRPr lang="en-US" altLang="zh-CN" dirty="0" smtClean="0"/>
          </a:p>
          <a:p>
            <a:pPr lvl="1"/>
            <a:r>
              <a:rPr lang="zh-CN" altLang="en-US" dirty="0" smtClean="0"/>
              <a:t> </a:t>
            </a:r>
            <a:r>
              <a:rPr lang="ja-JP" altLang="en-US" dirty="0" smtClean="0"/>
              <a:t>重复</a:t>
            </a:r>
            <a:r>
              <a:rPr lang="ja-JP" altLang="en-US" dirty="0"/>
              <a:t>的</a:t>
            </a:r>
            <a:r>
              <a:rPr lang="zh-CN" altLang="en-US" dirty="0"/>
              <a:t> </a:t>
            </a:r>
            <a:r>
              <a:rPr lang="en-US" altLang="en-US" dirty="0"/>
              <a:t>VGG</a:t>
            </a:r>
            <a:r>
              <a:rPr lang="zh-CN" altLang="en-US" dirty="0"/>
              <a:t> </a:t>
            </a:r>
            <a:r>
              <a:rPr lang="ja-JP" altLang="en-US" dirty="0"/>
              <a:t>块</a:t>
            </a:r>
            <a:r>
              <a:rPr lang="zh-CN" altLang="en-US" dirty="0"/>
              <a:t>（后续模型均受此启发，定义复杂模型更方便）</a:t>
            </a:r>
          </a:p>
          <a:p>
            <a:pPr marL="203487" indent="-406896" defTabSz="542530">
              <a:defRPr sz="2136"/>
            </a:pPr>
            <a:r>
              <a:rPr b="1" dirty="0" smtClean="0"/>
              <a:t>NiN</a:t>
            </a:r>
          </a:p>
          <a:p>
            <a:pPr lvl="1" defTabSz="542530">
              <a:lnSpc>
                <a:spcPct val="100000"/>
              </a:lnSpc>
              <a:defRPr sz="2136"/>
            </a:pPr>
            <a:r>
              <a:rPr lang="zh-CN" altLang="en-US" sz="4000" dirty="0"/>
              <a:t> </a:t>
            </a:r>
            <a:r>
              <a:rPr lang="zh-CN" altLang="en-US" dirty="0"/>
              <a:t>1x1 </a:t>
            </a:r>
            <a:r>
              <a:rPr lang="ja-JP" altLang="en-US" dirty="0"/>
              <a:t>卷积</a:t>
            </a:r>
            <a:r>
              <a:rPr lang="zh-CN" altLang="en-US" dirty="0"/>
              <a:t> +使用全局池化层替代稠密层</a:t>
            </a:r>
            <a:endParaRPr lang="zh-CN" altLang="en-US" sz="4000" dirty="0"/>
          </a:p>
          <a:p>
            <a:pPr>
              <a:defRPr b="1"/>
            </a:pPr>
            <a:r>
              <a:rPr lang="en-US" altLang="zh-CN" dirty="0" smtClean="0"/>
              <a:t>Inception</a:t>
            </a:r>
            <a:endParaRPr lang="en-US" altLang="zh-CN" dirty="0"/>
          </a:p>
          <a:p>
            <a:pPr lvl="1"/>
            <a:r>
              <a:rPr lang="zh-CN" altLang="en-US" dirty="0" smtClean="0"/>
              <a:t> 卷积</a:t>
            </a:r>
            <a:r>
              <a:rPr lang="zh-CN" altLang="en-US" dirty="0"/>
              <a:t>的不均匀混合（不同深度）</a:t>
            </a:r>
          </a:p>
          <a:p>
            <a:pPr lvl="1"/>
            <a:r>
              <a:rPr lang="zh-CN" altLang="en-US" dirty="0" smtClean="0"/>
              <a:t> 批量</a:t>
            </a:r>
            <a:r>
              <a:rPr lang="zh-CN" altLang="en-US" dirty="0"/>
              <a:t>归一正则</a:t>
            </a:r>
            <a:r>
              <a:rPr lang="zh-CN" altLang="en-US" dirty="0" smtClean="0"/>
              <a:t>化（</a:t>
            </a:r>
            <a:r>
              <a:rPr lang="en-US" altLang="zh-CN" dirty="0" smtClean="0"/>
              <a:t>BN</a:t>
            </a:r>
            <a:r>
              <a:rPr lang="zh-CN" altLang="en-US" dirty="0" smtClean="0"/>
              <a:t>）</a:t>
            </a:r>
            <a:endParaRPr lang="zh-CN" altLang="en-US" dirty="0"/>
          </a:p>
          <a:p>
            <a:pPr marL="949427" lvl="1" indent="-406896" defTabSz="542530">
              <a:defRPr sz="2136"/>
            </a:pPr>
            <a:endParaRPr lang="zh-CN" altLang="en-US" sz="2800" dirty="0"/>
          </a:p>
        </p:txBody>
      </p:sp>
      <p:sp>
        <p:nvSpPr>
          <p:cNvPr id="405" name="Summary"/>
          <p:cNvSpPr txBox="1">
            <a:spLocks noGrp="1"/>
          </p:cNvSpPr>
          <p:nvPr>
            <p:ph type="title"/>
          </p:nvPr>
        </p:nvSpPr>
        <p:spPr>
          <a:prstGeom prst="rect">
            <a:avLst/>
          </a:prstGeom>
        </p:spPr>
        <p:txBody>
          <a:bodyPr/>
          <a:lstStyle/>
          <a:p>
            <a:r>
              <a:rPr kumimoji="1" lang="zh-CN" altLang="en-US" dirty="0"/>
              <a:t>计算机视觉中常用的卷积</a:t>
            </a:r>
            <a:r>
              <a:rPr kumimoji="1" lang="zh-CN" altLang="en-US" dirty="0" smtClean="0"/>
              <a:t>网络小结</a:t>
            </a:r>
            <a:endParaRPr dirty="0"/>
          </a:p>
        </p:txBody>
      </p:sp>
    </p:spTree>
    <p:extLst>
      <p:ext uri="{BB962C8B-B14F-4D97-AF65-F5344CB8AC3E}">
        <p14:creationId xmlns:p14="http://schemas.microsoft.com/office/powerpoint/2010/main" val="307518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all4desktop.com/data_images/original/4244361-bir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2991" y="4477048"/>
            <a:ext cx="2485663" cy="1792648"/>
          </a:xfrm>
          <a:prstGeom prst="rect">
            <a:avLst/>
          </a:prstGeom>
          <a:noFill/>
          <a:extLst>
            <a:ext uri="{909E8E84-426E-40DD-AFC4-6F175D3DCCD1}">
              <a14:hiddenFill xmlns:a14="http://schemas.microsoft.com/office/drawing/2010/main">
                <a:solidFill>
                  <a:srgbClr val="FFFFFF"/>
                </a:solidFill>
              </a14:hiddenFill>
            </a:ext>
          </a:extLst>
        </p:spPr>
      </p:pic>
      <p:sp>
        <p:nvSpPr>
          <p:cNvPr id="3" name="內容版面配置區 2"/>
          <p:cNvSpPr>
            <a:spLocks noGrp="1"/>
          </p:cNvSpPr>
          <p:nvPr>
            <p:ph sz="quarter" idx="10"/>
          </p:nvPr>
        </p:nvSpPr>
        <p:spPr/>
        <p:txBody>
          <a:bodyPr/>
          <a:lstStyle/>
          <a:p>
            <a:r>
              <a:rPr lang="zh-CN" altLang="en-US" dirty="0" smtClean="0"/>
              <a:t>同一个模式会在图像中不同的区域出现。</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2991" y="2578586"/>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9" name="圖片 8"/>
          <p:cNvPicPr>
            <a:picLocks noChangeAspect="1"/>
          </p:cNvPicPr>
          <p:nvPr/>
        </p:nvPicPr>
        <p:blipFill>
          <a:blip r:embed="rId4"/>
          <a:stretch>
            <a:fillRect/>
          </a:stretch>
        </p:blipFill>
        <p:spPr>
          <a:xfrm>
            <a:off x="5269817" y="2867957"/>
            <a:ext cx="2151234" cy="1279848"/>
          </a:xfrm>
          <a:prstGeom prst="rect">
            <a:avLst/>
          </a:prstGeom>
        </p:spPr>
      </p:pic>
      <p:sp>
        <p:nvSpPr>
          <p:cNvPr id="10" name="雲朵形圖說文字 9"/>
          <p:cNvSpPr/>
          <p:nvPr/>
        </p:nvSpPr>
        <p:spPr>
          <a:xfrm>
            <a:off x="6599306" y="2425770"/>
            <a:ext cx="4117462" cy="951706"/>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位于图像左上角的鸟喙</a:t>
            </a:r>
            <a:r>
              <a:rPr lang="en-US" altLang="zh-TW" sz="2400" dirty="0" smtClean="0">
                <a:latin typeface="Microsoft YaHei" charset="-122"/>
                <a:ea typeface="Microsoft YaHei" charset="-122"/>
                <a:cs typeface="Microsoft YaHei" charset="-122"/>
              </a:rPr>
              <a:t>”</a:t>
            </a:r>
            <a:r>
              <a:rPr lang="zh-TW" altLang="en-US"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检测器</a:t>
            </a:r>
            <a:endParaRPr lang="zh-TW" altLang="en-US" sz="2400" dirty="0">
              <a:latin typeface="Microsoft YaHei" charset="-122"/>
              <a:ea typeface="Microsoft YaHei" charset="-122"/>
              <a:cs typeface="Microsoft YaHei" charset="-122"/>
            </a:endParaRPr>
          </a:p>
        </p:txBody>
      </p:sp>
      <p:sp>
        <p:nvSpPr>
          <p:cNvPr id="12" name="矩形 11"/>
          <p:cNvSpPr/>
          <p:nvPr/>
        </p:nvSpPr>
        <p:spPr>
          <a:xfrm>
            <a:off x="2813051" y="262851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327855" y="4993914"/>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5"/>
          <a:stretch>
            <a:fillRect/>
          </a:stretch>
        </p:blipFill>
        <p:spPr>
          <a:xfrm>
            <a:off x="5197673" y="4653036"/>
            <a:ext cx="2295525" cy="1590675"/>
          </a:xfrm>
          <a:prstGeom prst="rect">
            <a:avLst/>
          </a:prstGeom>
        </p:spPr>
      </p:pic>
      <p:sp>
        <p:nvSpPr>
          <p:cNvPr id="31" name="雲朵形圖說文字 30"/>
          <p:cNvSpPr/>
          <p:nvPr/>
        </p:nvSpPr>
        <p:spPr>
          <a:xfrm>
            <a:off x="6599306" y="5513706"/>
            <a:ext cx="3899966"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位于</a:t>
            </a:r>
            <a:r>
              <a:rPr lang="zh-CN" altLang="en-US" sz="2400" dirty="0" smtClean="0">
                <a:latin typeface="Microsoft YaHei" charset="-122"/>
                <a:ea typeface="Microsoft YaHei" charset="-122"/>
                <a:cs typeface="Microsoft YaHei" charset="-122"/>
              </a:rPr>
              <a:t>图像中部的鸟喙</a:t>
            </a:r>
            <a:r>
              <a:rPr lang="en-US" altLang="zh-TW" sz="2400" dirty="0" smtClean="0">
                <a:latin typeface="Microsoft YaHei" charset="-122"/>
                <a:ea typeface="Microsoft YaHei" charset="-122"/>
                <a:cs typeface="Microsoft YaHei" charset="-122"/>
              </a:rPr>
              <a:t>”</a:t>
            </a:r>
            <a:r>
              <a:rPr lang="zh-TW" altLang="en-US" sz="2400" dirty="0" smtClean="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检测器</a:t>
            </a:r>
            <a:endParaRPr lang="zh-TW" altLang="en-US" sz="2400" dirty="0">
              <a:latin typeface="Microsoft YaHei" charset="-122"/>
              <a:ea typeface="Microsoft YaHei" charset="-122"/>
              <a:cs typeface="Microsoft YaHei" charset="-122"/>
            </a:endParaRPr>
          </a:p>
        </p:txBody>
      </p:sp>
      <p:sp>
        <p:nvSpPr>
          <p:cNvPr id="6" name="矩形 5"/>
          <p:cNvSpPr/>
          <p:nvPr/>
        </p:nvSpPr>
        <p:spPr>
          <a:xfrm>
            <a:off x="7072370" y="4278359"/>
            <a:ext cx="3257320" cy="461665"/>
          </a:xfrm>
          <a:prstGeom prst="rect">
            <a:avLst/>
          </a:prstGeom>
        </p:spPr>
        <p:txBody>
          <a:bodyPr wrap="square">
            <a:spAutoFit/>
          </a:bodyPr>
          <a:lstStyle/>
          <a:p>
            <a:r>
              <a:rPr lang="zh-CN" altLang="en-US" sz="2400" dirty="0" smtClean="0">
                <a:latin typeface="Microsoft YaHei" charset="-122"/>
                <a:ea typeface="Microsoft YaHei" charset="-122"/>
                <a:cs typeface="Microsoft YaHei" charset="-122"/>
              </a:rPr>
              <a:t>可以用同一组参数</a:t>
            </a:r>
            <a:endParaRPr lang="zh-TW" altLang="en-US" sz="2400" dirty="0">
              <a:latin typeface="Microsoft YaHei" charset="-122"/>
              <a:ea typeface="Microsoft YaHei" charset="-122"/>
              <a:cs typeface="Microsoft YaHei" charset="-122"/>
            </a:endParaRPr>
          </a:p>
        </p:txBody>
      </p:sp>
      <p:sp>
        <p:nvSpPr>
          <p:cNvPr id="34" name="矩形 33"/>
          <p:cNvSpPr/>
          <p:nvPr/>
        </p:nvSpPr>
        <p:spPr>
          <a:xfrm>
            <a:off x="6025721" y="3877535"/>
            <a:ext cx="2646878" cy="461665"/>
          </a:xfrm>
          <a:prstGeom prst="rect">
            <a:avLst/>
          </a:prstGeom>
        </p:spPr>
        <p:txBody>
          <a:bodyPr wrap="none">
            <a:spAutoFit/>
          </a:bodyPr>
          <a:lstStyle/>
          <a:p>
            <a:r>
              <a:rPr lang="zh-CN" altLang="en-US" sz="2400" dirty="0" smtClean="0">
                <a:latin typeface="Microsoft YaHei" charset="-122"/>
                <a:ea typeface="Microsoft YaHei" charset="-122"/>
                <a:cs typeface="Microsoft YaHei" charset="-122"/>
              </a:rPr>
              <a:t>几乎做同样的事情</a:t>
            </a:r>
            <a:endParaRPr lang="zh-TW" altLang="en-US" sz="2400" dirty="0">
              <a:latin typeface="Microsoft YaHei" charset="-122"/>
              <a:ea typeface="Microsoft YaHei" charset="-122"/>
              <a:cs typeface="Microsoft YaHei" charset="-122"/>
            </a:endParaRPr>
          </a:p>
        </p:txBody>
      </p:sp>
      <p:cxnSp>
        <p:nvCxnSpPr>
          <p:cNvPr id="8" name="直線單箭頭接點 7"/>
          <p:cNvCxnSpPr/>
          <p:nvPr/>
        </p:nvCxnSpPr>
        <p:spPr>
          <a:xfrm>
            <a:off x="5969448" y="3767981"/>
            <a:ext cx="0" cy="1341375"/>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756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31" grpId="0" animBg="1"/>
      <p:bldP spid="6" grpId="0"/>
      <p:bldP spid="3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74999" y="265783"/>
            <a:ext cx="5074685"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rPr>
              <a:t>跳接网络结构</a:t>
            </a:r>
            <a:endParaRPr kumimoji="1" lang="en-US" altLang="zh-CN" sz="28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循环</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模型</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训练</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Tips</a:t>
            </a: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无监督深度</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学习</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半监督深度学习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8129316"/>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0237" y="221035"/>
            <a:ext cx="9949089" cy="548367"/>
          </a:xfrm>
        </p:spPr>
        <p:txBody>
          <a:bodyPr/>
          <a:lstStyle/>
          <a:p>
            <a:r>
              <a:rPr lang="zh-CN" altLang="en-US" dirty="0" smtClean="0"/>
              <a:t>模型的深度</a:t>
            </a:r>
            <a:endParaRPr kumimoji="1" lang="zh-CN" altLang="en-US" dirty="0"/>
          </a:p>
        </p:txBody>
      </p:sp>
      <p:sp>
        <p:nvSpPr>
          <p:cNvPr id="3" name="内容占位符 2"/>
          <p:cNvSpPr>
            <a:spLocks noGrp="1"/>
          </p:cNvSpPr>
          <p:nvPr>
            <p:ph sz="quarter" idx="10"/>
          </p:nvPr>
        </p:nvSpPr>
        <p:spPr/>
        <p:txBody>
          <a:bodyPr/>
          <a:lstStyle/>
          <a:p>
            <a:r>
              <a:rPr lang="en-US" altLang="zh-CN" dirty="0" smtClean="0"/>
              <a:t> </a:t>
            </a:r>
            <a:endParaRPr kumimoji="1" lang="zh-CN" altLang="en-US" dirty="0"/>
          </a:p>
        </p:txBody>
      </p:sp>
      <p:pic>
        <p:nvPicPr>
          <p:cNvPr id="1026" name="Picture 2" descr="https://img-blog.csdn.net/20180903100116718?watermark/2/text/aHR0cHM6Ly9ibG9nLmNzZG4ubmV0L2NoZW55dXBpbmczMzM=/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540" y="911279"/>
            <a:ext cx="9646920" cy="571023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456433" y="6003691"/>
            <a:ext cx="2304288" cy="523220"/>
          </a:xfrm>
          <a:prstGeom prst="rect">
            <a:avLst/>
          </a:prstGeom>
          <a:solidFill>
            <a:schemeClr val="bg1"/>
          </a:solidFill>
        </p:spPr>
        <p:txBody>
          <a:bodyPr wrap="square" rtlCol="0">
            <a:spAutoFit/>
          </a:bodyPr>
          <a:lstStyle/>
          <a:p>
            <a:r>
              <a:rPr kumimoji="1" lang="zh-CN" altLang="en-US" sz="2800" dirty="0" smtClean="0">
                <a:latin typeface="Microsoft YaHei" charset="-122"/>
                <a:ea typeface="Microsoft YaHei" charset="-122"/>
                <a:cs typeface="Microsoft YaHei" charset="-122"/>
              </a:rPr>
              <a:t>能</a:t>
            </a:r>
            <a:r>
              <a:rPr kumimoji="1" lang="zh-CN" altLang="en-US" sz="2800" smtClean="0">
                <a:latin typeface="Microsoft YaHei" charset="-122"/>
                <a:ea typeface="Microsoft YaHei" charset="-122"/>
                <a:cs typeface="Microsoft YaHei" charset="-122"/>
              </a:rPr>
              <a:t>更深吗？                                         </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057987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模型的深度</a:t>
            </a:r>
            <a:endParaRPr kumimoji="1" lang="zh-CN" altLang="en-US" dirty="0"/>
          </a:p>
        </p:txBody>
      </p:sp>
      <p:sp>
        <p:nvSpPr>
          <p:cNvPr id="3" name="内容占位符 2"/>
          <p:cNvSpPr>
            <a:spLocks noGrp="1"/>
          </p:cNvSpPr>
          <p:nvPr>
            <p:ph sz="quarter" idx="10"/>
          </p:nvPr>
        </p:nvSpPr>
        <p:spPr/>
        <p:txBody>
          <a:bodyPr/>
          <a:lstStyle/>
          <a:p>
            <a:r>
              <a:rPr lang="zh-CN" altLang="en-US" dirty="0" smtClean="0"/>
              <a:t>退化：</a:t>
            </a:r>
            <a:r>
              <a:rPr lang="zh-CN" altLang="zh-CN" dirty="0" smtClean="0"/>
              <a:t>深度</a:t>
            </a:r>
            <a:r>
              <a:rPr lang="en-US" altLang="zh-CN" dirty="0"/>
              <a:t>CNN</a:t>
            </a:r>
            <a:r>
              <a:rPr lang="zh-CN" altLang="zh-CN" dirty="0"/>
              <a:t>网络达到一定深度后再一味地增加层数并不能带来进一步的分类性能提高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1224506" y="2277536"/>
            <a:ext cx="9016774" cy="3501472"/>
          </a:xfrm>
          <a:prstGeom prst="rect">
            <a:avLst/>
          </a:prstGeom>
        </p:spPr>
      </p:pic>
      <p:sp>
        <p:nvSpPr>
          <p:cNvPr id="5" name="矩形 4"/>
          <p:cNvSpPr/>
          <p:nvPr/>
        </p:nvSpPr>
        <p:spPr>
          <a:xfrm>
            <a:off x="1183252" y="5779008"/>
            <a:ext cx="6647974" cy="523220"/>
          </a:xfrm>
          <a:prstGeom prst="rect">
            <a:avLst/>
          </a:prstGeom>
        </p:spPr>
        <p:txBody>
          <a:bodyPr wrap="none">
            <a:spAutoFit/>
          </a:bodyPr>
          <a:lstStyle/>
          <a:p>
            <a:r>
              <a:rPr lang="zh-CN" altLang="en-US" sz="2800" smtClean="0">
                <a:solidFill>
                  <a:srgbClr val="C00000"/>
                </a:solidFill>
                <a:latin typeface="Microsoft YaHei" charset="-122"/>
                <a:ea typeface="Microsoft YaHei" charset="-122"/>
                <a:cs typeface="Microsoft YaHei" charset="-122"/>
              </a:rPr>
              <a:t>主要原因：梯度</a:t>
            </a:r>
            <a:r>
              <a:rPr lang="zh-CN" altLang="en-US" sz="2800">
                <a:solidFill>
                  <a:srgbClr val="C00000"/>
                </a:solidFill>
                <a:latin typeface="Microsoft YaHei" charset="-122"/>
                <a:ea typeface="Microsoft YaHei" charset="-122"/>
                <a:cs typeface="Microsoft YaHei" charset="-122"/>
              </a:rPr>
              <a:t>在传播过程中会逐渐消失</a:t>
            </a:r>
          </a:p>
        </p:txBody>
      </p:sp>
      <p:sp>
        <p:nvSpPr>
          <p:cNvPr id="6" name="矩形 5"/>
          <p:cNvSpPr/>
          <p:nvPr/>
        </p:nvSpPr>
        <p:spPr>
          <a:xfrm>
            <a:off x="7265927" y="4337796"/>
            <a:ext cx="1915333"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Overfitting?</a:t>
            </a:r>
            <a:endParaRPr lang="zh-TW" altLang="en-US" sz="2800" dirty="0"/>
          </a:p>
        </p:txBody>
      </p:sp>
      <p:sp>
        <p:nvSpPr>
          <p:cNvPr id="7" name="矩形 6"/>
          <p:cNvSpPr/>
          <p:nvPr/>
        </p:nvSpPr>
        <p:spPr>
          <a:xfrm>
            <a:off x="3636954" y="2469489"/>
            <a:ext cx="1415772"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2400" smtClean="0">
                <a:latin typeface="Microsoft YaHei" charset="-122"/>
                <a:ea typeface="Microsoft YaHei" charset="-122"/>
                <a:cs typeface="Microsoft YaHei" charset="-122"/>
              </a:rPr>
              <a:t>没训练好</a:t>
            </a:r>
            <a:endParaRPr lang="zh-TW" altLang="en-US" sz="2400" dirty="0">
              <a:latin typeface="Microsoft YaHei" charset="-122"/>
              <a:ea typeface="Microsoft YaHei" charset="-122"/>
              <a:cs typeface="Microsoft YaHei" charset="-122"/>
            </a:endParaRPr>
          </a:p>
        </p:txBody>
      </p:sp>
      <p:cxnSp>
        <p:nvCxnSpPr>
          <p:cNvPr id="8" name="直線單箭頭接點 11"/>
          <p:cNvCxnSpPr/>
          <p:nvPr/>
        </p:nvCxnSpPr>
        <p:spPr>
          <a:xfrm flipV="1">
            <a:off x="3727606" y="2931154"/>
            <a:ext cx="617234" cy="8542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http://www.mobanwang.com/icon/UploadFiles_8971/200909/2009090322400831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1226" y="4220999"/>
            <a:ext cx="784733" cy="78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42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残差块</a:t>
            </a:r>
            <a:endParaRPr kumimoji="1" lang="zh-CN" altLang="en-US" dirty="0"/>
          </a:p>
        </p:txBody>
      </p:sp>
      <p:sp>
        <p:nvSpPr>
          <p:cNvPr id="3" name="内容占位符 2"/>
          <p:cNvSpPr>
            <a:spLocks noGrp="1"/>
          </p:cNvSpPr>
          <p:nvPr>
            <p:ph sz="quarter" idx="10"/>
          </p:nvPr>
        </p:nvSpPr>
        <p:spPr>
          <a:xfrm>
            <a:off x="630236" y="1147763"/>
            <a:ext cx="6305821" cy="5237271"/>
          </a:xfrm>
        </p:spPr>
        <p:txBody>
          <a:bodyPr/>
          <a:lstStyle/>
          <a:p>
            <a:r>
              <a:rPr lang="zh-CN" altLang="en-US" dirty="0" smtClean="0"/>
              <a:t>深度可达</a:t>
            </a:r>
            <a:r>
              <a:rPr lang="en-US" altLang="zh-CN" dirty="0" smtClean="0"/>
              <a:t>1000+</a:t>
            </a:r>
            <a:r>
              <a:rPr lang="zh-CN" altLang="en-US" dirty="0" smtClean="0"/>
              <a:t>层</a:t>
            </a:r>
            <a:endParaRPr lang="en-US" altLang="zh-CN" dirty="0" smtClean="0"/>
          </a:p>
          <a:p>
            <a:endParaRPr kumimoji="1" lang="en-US" altLang="zh-CN" dirty="0"/>
          </a:p>
          <a:p>
            <a:r>
              <a:rPr lang="zh-CN" altLang="en-US" dirty="0" smtClean="0">
                <a:solidFill>
                  <a:srgbClr val="C00000"/>
                </a:solidFill>
              </a:rPr>
              <a:t>短路</a:t>
            </a:r>
            <a:r>
              <a:rPr lang="zh-CN" altLang="en-US" dirty="0">
                <a:solidFill>
                  <a:srgbClr val="C00000"/>
                </a:solidFill>
              </a:rPr>
              <a:t>连接（</a:t>
            </a:r>
            <a:r>
              <a:rPr lang="en-US" altLang="zh-CN" dirty="0">
                <a:solidFill>
                  <a:srgbClr val="C00000"/>
                </a:solidFill>
              </a:rPr>
              <a:t>shortcut connections</a:t>
            </a:r>
            <a:r>
              <a:rPr lang="zh-CN" altLang="en-US" dirty="0" smtClean="0">
                <a:solidFill>
                  <a:srgbClr val="C00000"/>
                </a:solidFill>
              </a:rPr>
              <a:t>）</a:t>
            </a:r>
            <a:endParaRPr lang="en-US" altLang="zh-CN" dirty="0"/>
          </a:p>
          <a:p>
            <a:pPr lvl="1"/>
            <a:r>
              <a:rPr lang="en-US" altLang="zh-CN" sz="2800" dirty="0"/>
              <a:t> </a:t>
            </a:r>
            <a:r>
              <a:rPr lang="zh-CN" altLang="en-US" sz="2800" dirty="0"/>
              <a:t>优化残差映射比直接优化原始映射更容易</a:t>
            </a:r>
            <a:endParaRPr lang="en-US" altLang="zh-CN" sz="2800" dirty="0"/>
          </a:p>
          <a:p>
            <a:pPr lvl="1"/>
            <a:r>
              <a:rPr kumimoji="1" lang="en-US" altLang="zh-CN" sz="2800" dirty="0"/>
              <a:t> </a:t>
            </a:r>
            <a:r>
              <a:rPr kumimoji="1" lang="zh-CN" altLang="en-US" sz="2800" dirty="0"/>
              <a:t>处理梯度消失问题</a:t>
            </a:r>
            <a:endParaRPr kumimoji="1" lang="en-US" altLang="zh-CN" sz="2800" dirty="0"/>
          </a:p>
          <a:p>
            <a:pPr lvl="1"/>
            <a:r>
              <a:rPr kumimoji="1" lang="en-US" altLang="zh-CN" sz="2800" dirty="0"/>
              <a:t> </a:t>
            </a:r>
            <a:r>
              <a:rPr kumimoji="1" lang="zh-CN" altLang="en-US" sz="2800" dirty="0"/>
              <a:t>集成学习</a:t>
            </a:r>
          </a:p>
          <a:p>
            <a:endParaRPr kumimoji="1" lang="zh-CN" altLang="en-US" dirty="0"/>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6936058" y="1808156"/>
            <a:ext cx="5255941" cy="2848257"/>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6516481" y="4021683"/>
                <a:ext cx="2499659"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charset="0"/>
                        </a:rPr>
                        <m:t>𝐻</m:t>
                      </m:r>
                      <m:r>
                        <a:rPr lang="en-US" altLang="zh-CN" sz="2400" i="1" dirty="0">
                          <a:latin typeface="Cambria Math" charset="0"/>
                        </a:rPr>
                        <m:t>(</m:t>
                      </m:r>
                      <m:r>
                        <a:rPr lang="en-US" altLang="zh-CN" sz="2400" b="1" i="1" dirty="0">
                          <a:latin typeface="Cambria Math" charset="0"/>
                        </a:rPr>
                        <m:t>𝒙</m:t>
                      </m:r>
                      <m:r>
                        <a:rPr lang="en-US" altLang="zh-CN" sz="2400" i="1" dirty="0">
                          <a:latin typeface="Cambria Math" charset="0"/>
                        </a:rPr>
                        <m:t>)=</m:t>
                      </m:r>
                      <m:r>
                        <a:rPr lang="en-US" altLang="zh-CN" sz="2400" i="1" dirty="0">
                          <a:latin typeface="Cambria Math" charset="0"/>
                        </a:rPr>
                        <m:t>𝐹</m:t>
                      </m:r>
                      <m:r>
                        <a:rPr lang="en-US" altLang="zh-CN" sz="2400" i="1" dirty="0">
                          <a:latin typeface="Cambria Math" charset="0"/>
                        </a:rPr>
                        <m:t>(</m:t>
                      </m:r>
                      <m:r>
                        <a:rPr lang="en-US" altLang="zh-CN" sz="2400" b="1" i="1" dirty="0">
                          <a:latin typeface="Cambria Math" charset="0"/>
                        </a:rPr>
                        <m:t>𝒙</m:t>
                      </m:r>
                      <m:r>
                        <a:rPr lang="en-US" altLang="zh-CN" sz="2400" i="1" dirty="0">
                          <a:latin typeface="Cambria Math" charset="0"/>
                        </a:rPr>
                        <m:t>)+</m:t>
                      </m:r>
                      <m:r>
                        <a:rPr lang="en-US" altLang="zh-CN" sz="2400" b="1" i="1" dirty="0">
                          <a:latin typeface="Cambria Math" charset="0"/>
                        </a:rPr>
                        <m:t>𝒙</m:t>
                      </m:r>
                    </m:oMath>
                  </m:oMathPara>
                </a14:m>
                <a:endParaRPr lang="en-US" altLang="zh-CN" sz="2400" dirty="0"/>
              </a:p>
            </p:txBody>
          </p:sp>
        </mc:Choice>
        <mc:Fallback xmlns="">
          <p:sp>
            <p:nvSpPr>
              <p:cNvPr id="4" name="矩形 3"/>
              <p:cNvSpPr>
                <a:spLocks noRot="1" noChangeAspect="1" noMove="1" noResize="1" noEditPoints="1" noAdjustHandles="1" noChangeArrowheads="1" noChangeShapeType="1" noTextEdit="1"/>
              </p:cNvSpPr>
              <p:nvPr/>
            </p:nvSpPr>
            <p:spPr>
              <a:xfrm>
                <a:off x="6516481" y="4021683"/>
                <a:ext cx="2499659" cy="461665"/>
              </a:xfrm>
              <a:prstGeom prst="rect">
                <a:avLst/>
              </a:prstGeom>
              <a:blipFill rotWithShape="0">
                <a:blip r:embed="rId3"/>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7455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63" name="The many flavors of ResNet blocks"/>
          <p:cNvSpPr txBox="1">
            <a:spLocks noGrp="1"/>
          </p:cNvSpPr>
          <p:nvPr>
            <p:ph type="title"/>
          </p:nvPr>
        </p:nvSpPr>
        <p:spPr>
          <a:prstGeom prst="rect">
            <a:avLst/>
          </a:prstGeom>
        </p:spPr>
        <p:txBody>
          <a:bodyPr/>
          <a:lstStyle>
            <a:lvl1pPr>
              <a:defRPr>
                <a:solidFill>
                  <a:srgbClr val="000000"/>
                </a:solidFill>
              </a:defRPr>
            </a:lvl1pPr>
          </a:lstStyle>
          <a:p>
            <a:r>
              <a:rPr lang="ja-JP" altLang="en-US">
                <a:solidFill>
                  <a:schemeClr val="bg1"/>
                </a:solidFill>
              </a:rPr>
              <a:t>不同的残差块</a:t>
            </a:r>
            <a:endParaRPr dirty="0">
              <a:solidFill>
                <a:schemeClr val="bg1"/>
              </a:solidFill>
            </a:endParaRPr>
          </a:p>
        </p:txBody>
      </p:sp>
      <p:pic>
        <p:nvPicPr>
          <p:cNvPr id="364" name="ResNetManyFlavor.png" descr="ResNetManyFlavor.png"/>
          <p:cNvPicPr>
            <a:picLocks noChangeAspect="1"/>
          </p:cNvPicPr>
          <p:nvPr/>
        </p:nvPicPr>
        <p:blipFill>
          <a:blip r:embed="rId2"/>
          <a:stretch>
            <a:fillRect/>
          </a:stretch>
        </p:blipFill>
        <p:spPr>
          <a:xfrm>
            <a:off x="0" y="1381755"/>
            <a:ext cx="12192000" cy="4094491"/>
          </a:xfrm>
          <a:prstGeom prst="rect">
            <a:avLst/>
          </a:prstGeom>
          <a:ln w="12700">
            <a:miter lim="400000"/>
          </a:ln>
        </p:spPr>
      </p:pic>
      <p:sp>
        <p:nvSpPr>
          <p:cNvPr id="365" name="Try every permutation"/>
          <p:cNvSpPr/>
          <p:nvPr/>
        </p:nvSpPr>
        <p:spPr>
          <a:xfrm>
            <a:off x="6371896" y="5421901"/>
            <a:ext cx="4059768" cy="1207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17" y="11595"/>
                </a:lnTo>
                <a:lnTo>
                  <a:pt x="2717" y="20095"/>
                </a:lnTo>
                <a:cubicBezTo>
                  <a:pt x="2717" y="20929"/>
                  <a:pt x="2919" y="21600"/>
                  <a:pt x="3167" y="21600"/>
                </a:cubicBezTo>
                <a:lnTo>
                  <a:pt x="21150" y="21600"/>
                </a:lnTo>
                <a:cubicBezTo>
                  <a:pt x="21398" y="21600"/>
                  <a:pt x="21600" y="20929"/>
                  <a:pt x="21600" y="20095"/>
                </a:cubicBezTo>
                <a:lnTo>
                  <a:pt x="21600" y="8188"/>
                </a:lnTo>
                <a:cubicBezTo>
                  <a:pt x="21600" y="7353"/>
                  <a:pt x="21398" y="6673"/>
                  <a:pt x="21150" y="6673"/>
                </a:cubicBezTo>
                <a:lnTo>
                  <a:pt x="4600" y="6673"/>
                </a:lnTo>
                <a:lnTo>
                  <a:pt x="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t>Try every permutation</a:t>
            </a:r>
          </a:p>
        </p:txBody>
      </p:sp>
      <p:sp>
        <p:nvSpPr>
          <p:cNvPr id="366" name="Try every permutation"/>
          <p:cNvSpPr/>
          <p:nvPr/>
        </p:nvSpPr>
        <p:spPr>
          <a:xfrm>
            <a:off x="6882541" y="5476405"/>
            <a:ext cx="3549123" cy="1153055"/>
          </a:xfrm>
          <a:custGeom>
            <a:avLst/>
            <a:gdLst/>
            <a:ahLst/>
            <a:cxnLst>
              <a:cxn ang="0">
                <a:pos x="wd2" y="hd2"/>
              </a:cxn>
              <a:cxn ang="5400000">
                <a:pos x="wd2" y="hd2"/>
              </a:cxn>
              <a:cxn ang="10800000">
                <a:pos x="wd2" y="hd2"/>
              </a:cxn>
              <a:cxn ang="16200000">
                <a:pos x="wd2" y="hd2"/>
              </a:cxn>
            </a:cxnLst>
            <a:rect l="0" t="0" r="r" b="b"/>
            <a:pathLst>
              <a:path w="21600" h="21600" extrusionOk="0">
                <a:moveTo>
                  <a:pt x="10573" y="0"/>
                </a:moveTo>
                <a:lnTo>
                  <a:pt x="9542" y="5968"/>
                </a:lnTo>
                <a:lnTo>
                  <a:pt x="515" y="5968"/>
                </a:lnTo>
                <a:cubicBezTo>
                  <a:pt x="231" y="5968"/>
                  <a:pt x="0" y="6680"/>
                  <a:pt x="0" y="7554"/>
                </a:cubicBezTo>
                <a:lnTo>
                  <a:pt x="0" y="20024"/>
                </a:lnTo>
                <a:cubicBezTo>
                  <a:pt x="0" y="20897"/>
                  <a:pt x="231" y="21600"/>
                  <a:pt x="515" y="21600"/>
                </a:cubicBezTo>
                <a:lnTo>
                  <a:pt x="21085" y="21600"/>
                </a:lnTo>
                <a:cubicBezTo>
                  <a:pt x="21369" y="21600"/>
                  <a:pt x="21600" y="20897"/>
                  <a:pt x="21600" y="20024"/>
                </a:cubicBezTo>
                <a:lnTo>
                  <a:pt x="21600" y="7554"/>
                </a:lnTo>
                <a:cubicBezTo>
                  <a:pt x="21600" y="6680"/>
                  <a:pt x="21369" y="5968"/>
                  <a:pt x="21085" y="5968"/>
                </a:cubicBezTo>
                <a:lnTo>
                  <a:pt x="11600" y="5968"/>
                </a:lnTo>
                <a:lnTo>
                  <a:pt x="10573"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t>Try every permutation</a:t>
            </a:r>
          </a:p>
        </p:txBody>
      </p:sp>
      <p:sp>
        <p:nvSpPr>
          <p:cNvPr id="367" name="Try every permutation"/>
          <p:cNvSpPr/>
          <p:nvPr/>
        </p:nvSpPr>
        <p:spPr>
          <a:xfrm>
            <a:off x="6882541" y="5419254"/>
            <a:ext cx="3847043" cy="12102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234" y="6706"/>
                </a:lnTo>
                <a:lnTo>
                  <a:pt x="475" y="6706"/>
                </a:lnTo>
                <a:cubicBezTo>
                  <a:pt x="214" y="6706"/>
                  <a:pt x="0" y="7385"/>
                  <a:pt x="0" y="8217"/>
                </a:cubicBezTo>
                <a:lnTo>
                  <a:pt x="0" y="20098"/>
                </a:lnTo>
                <a:cubicBezTo>
                  <a:pt x="0" y="20931"/>
                  <a:pt x="214" y="21600"/>
                  <a:pt x="475" y="21600"/>
                </a:cubicBezTo>
                <a:lnTo>
                  <a:pt x="19452" y="21600"/>
                </a:lnTo>
                <a:cubicBezTo>
                  <a:pt x="19714" y="21600"/>
                  <a:pt x="19927" y="20931"/>
                  <a:pt x="19927" y="20098"/>
                </a:cubicBezTo>
                <a:lnTo>
                  <a:pt x="19927" y="13478"/>
                </a:lnTo>
                <a:lnTo>
                  <a:pt x="2160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rPr lang="ja-JP" altLang="en-US"/>
              <a:t>尝试每一个排列</a:t>
            </a:r>
            <a:endParaRPr dirty="0"/>
          </a:p>
        </p:txBody>
      </p:sp>
    </p:spTree>
    <p:extLst>
      <p:ext uri="{BB962C8B-B14F-4D97-AF65-F5344CB8AC3E}">
        <p14:creationId xmlns:p14="http://schemas.microsoft.com/office/powerpoint/2010/main" val="1413414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ame block structure as e.g. VGG or GoogleNet…"/>
          <p:cNvSpPr txBox="1">
            <a:spLocks noGrp="1"/>
          </p:cNvSpPr>
          <p:nvPr>
            <p:ph sz="quarter" idx="10"/>
          </p:nvPr>
        </p:nvSpPr>
        <p:spPr>
          <a:prstGeom prst="rect">
            <a:avLst/>
          </a:prstGeom>
        </p:spPr>
        <p:txBody>
          <a:bodyPr>
            <a:normAutofit/>
          </a:bodyPr>
          <a:lstStyle/>
          <a:p>
            <a:pPr marL="320833" indent="-320833">
              <a:buSzPct val="100000"/>
            </a:pPr>
            <a:r>
              <a:rPr lang="ja-JP" altLang="en-US" sz="2667" dirty="0"/>
              <a:t>相同块结构</a:t>
            </a:r>
            <a:r>
              <a:rPr lang="zh-CN" altLang="en-US" sz="2667" dirty="0"/>
              <a:t>，</a:t>
            </a:r>
            <a:r>
              <a:rPr lang="ja-JP" altLang="en-US" sz="2667" dirty="0"/>
              <a:t>例如</a:t>
            </a:r>
            <a:r>
              <a:rPr lang="zh-CN" altLang="en-US" sz="2667" dirty="0"/>
              <a:t>与</a:t>
            </a:r>
            <a:r>
              <a:rPr lang="en-US" sz="2667" dirty="0"/>
              <a:t>VGG</a:t>
            </a:r>
            <a:r>
              <a:rPr lang="zh-CN" altLang="en-US" sz="2667" dirty="0"/>
              <a:t> </a:t>
            </a:r>
            <a:r>
              <a:rPr lang="ja-JP" altLang="en-US" sz="2667" dirty="0"/>
              <a:t>或</a:t>
            </a:r>
            <a:r>
              <a:rPr lang="zh-CN" altLang="en-US" sz="2667" dirty="0"/>
              <a:t> </a:t>
            </a:r>
            <a:r>
              <a:rPr lang="en-US" sz="2667" dirty="0" err="1"/>
              <a:t>GoogleNet</a:t>
            </a:r>
            <a:r>
              <a:rPr lang="zh-CN" altLang="en-US" sz="2667" dirty="0"/>
              <a:t>使用块结构</a:t>
            </a:r>
            <a:endParaRPr lang="en-US" sz="2667" dirty="0"/>
          </a:p>
          <a:p>
            <a:pPr marL="320833" indent="-320833">
              <a:buSzPct val="100000"/>
            </a:pPr>
            <a:r>
              <a:rPr lang="ja-JP" altLang="en-US" sz="2667" dirty="0"/>
              <a:t>残差块连接可增加表现力</a:t>
            </a:r>
          </a:p>
          <a:p>
            <a:pPr marL="320833" indent="-320833">
              <a:buSzPct val="100000"/>
              <a:buFontTx/>
              <a:buChar char="•"/>
            </a:pPr>
            <a:r>
              <a:rPr lang="zh-CN" altLang="en-US" sz="2667" dirty="0"/>
              <a:t>池</a:t>
            </a:r>
            <a:r>
              <a:rPr lang="ja-JP" altLang="en-US" sz="2667" dirty="0"/>
              <a:t>化</a:t>
            </a:r>
            <a:r>
              <a:rPr lang="zh-CN" altLang="en-US" sz="2667" dirty="0"/>
              <a:t> </a:t>
            </a:r>
            <a:r>
              <a:rPr lang="en-US" altLang="ja-JP" sz="2667" dirty="0"/>
              <a:t>/</a:t>
            </a:r>
            <a:r>
              <a:rPr lang="zh-CN" altLang="en-US" sz="2667" dirty="0"/>
              <a:t> </a:t>
            </a:r>
            <a:r>
              <a:rPr lang="ja-JP" altLang="en-US" sz="2667" dirty="0"/>
              <a:t>步幅</a:t>
            </a:r>
            <a:r>
              <a:rPr lang="zh-CN" altLang="en-US" sz="2667" dirty="0"/>
              <a:t> </a:t>
            </a:r>
            <a:r>
              <a:rPr lang="en-US" altLang="zh-CN" sz="2667" dirty="0"/>
              <a:t>-</a:t>
            </a:r>
            <a:r>
              <a:rPr lang="zh-CN" altLang="en-US" sz="2667" dirty="0"/>
              <a:t> </a:t>
            </a:r>
            <a:r>
              <a:rPr lang="ja-JP" altLang="en-US" sz="2667" dirty="0"/>
              <a:t>减少</a:t>
            </a:r>
            <a:r>
              <a:rPr lang="zh-CN" altLang="en-US" sz="2667" dirty="0"/>
              <a:t>维度</a:t>
            </a:r>
            <a:endParaRPr lang="en-US" altLang="ja-JP" sz="2667" dirty="0"/>
          </a:p>
          <a:p>
            <a:pPr marL="320833" indent="-320833">
              <a:buSzPct val="100000"/>
            </a:pPr>
            <a:r>
              <a:rPr lang="ja-JP" altLang="en-US" sz="2667" dirty="0"/>
              <a:t>批量归一</a:t>
            </a:r>
            <a:r>
              <a:rPr lang="ja-JP" altLang="en-US" sz="2667" dirty="0" smtClean="0"/>
              <a:t>化</a:t>
            </a:r>
            <a:endParaRPr lang="en-US" sz="2667" dirty="0"/>
          </a:p>
        </p:txBody>
      </p:sp>
      <p:sp>
        <p:nvSpPr>
          <p:cNvPr id="378" name="Putting it all together"/>
          <p:cNvSpPr txBox="1">
            <a:spLocks noGrp="1"/>
          </p:cNvSpPr>
          <p:nvPr>
            <p:ph type="title"/>
          </p:nvPr>
        </p:nvSpPr>
        <p:spPr>
          <a:prstGeom prst="rect">
            <a:avLst/>
          </a:prstGeom>
        </p:spPr>
        <p:txBody>
          <a:bodyPr/>
          <a:lstStyle/>
          <a:p>
            <a:r>
              <a:rPr lang="ja-JP" altLang="en-US"/>
              <a:t>残差网络</a:t>
            </a:r>
            <a:r>
              <a:rPr lang="zh-CN" altLang="en-US" dirty="0"/>
              <a:t>（</a:t>
            </a:r>
            <a:r>
              <a:rPr lang="en-US" altLang="zh-CN" dirty="0" err="1"/>
              <a:t>ResNet</a:t>
            </a:r>
            <a:r>
              <a:rPr lang="zh-CN" altLang="en-US" dirty="0"/>
              <a:t>）</a:t>
            </a:r>
            <a:endParaRPr dirty="0"/>
          </a:p>
        </p:txBody>
      </p:sp>
      <p:pic>
        <p:nvPicPr>
          <p:cNvPr id="380" name="Image" descr="Image"/>
          <p:cNvPicPr>
            <a:picLocks noChangeAspect="1"/>
          </p:cNvPicPr>
          <p:nvPr/>
        </p:nvPicPr>
        <p:blipFill>
          <a:blip r:embed="rId2"/>
          <a:stretch>
            <a:fillRect/>
          </a:stretch>
        </p:blipFill>
        <p:spPr>
          <a:xfrm>
            <a:off x="9556289" y="0"/>
            <a:ext cx="2054088" cy="6858000"/>
          </a:xfrm>
          <a:prstGeom prst="rect">
            <a:avLst/>
          </a:prstGeom>
          <a:ln w="12700">
            <a:miter lim="400000"/>
          </a:ln>
        </p:spPr>
      </p:pic>
    </p:spTree>
    <p:extLst>
      <p:ext uri="{BB962C8B-B14F-4D97-AF65-F5344CB8AC3E}">
        <p14:creationId xmlns:p14="http://schemas.microsoft.com/office/powerpoint/2010/main" val="1010532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161E7565-A8FC-D34B-A935-6F114652CD62}"/>
              </a:ext>
            </a:extLst>
          </p:cNvPr>
          <p:cNvSpPr>
            <a:spLocks noGrp="1"/>
          </p:cNvSpPr>
          <p:nvPr>
            <p:ph sz="quarter" idx="10"/>
          </p:nvPr>
        </p:nvSpPr>
        <p:spPr/>
        <p:txBody>
          <a:bodyPr>
            <a:normAutofit fontScale="92500" lnSpcReduction="10000"/>
          </a:bodyPr>
          <a:lstStyle/>
          <a:p>
            <a:r>
              <a:rPr lang="en-US" dirty="0" err="1"/>
              <a:t>DenseNet</a:t>
            </a:r>
            <a:r>
              <a:rPr lang="en-US" dirty="0"/>
              <a:t> (Huang et al., 2016)</a:t>
            </a:r>
          </a:p>
          <a:p>
            <a:r>
              <a:rPr lang="en-US" dirty="0" err="1"/>
              <a:t>ResNet</a:t>
            </a:r>
            <a:r>
              <a:rPr lang="ja-JP" altLang="en-US"/>
              <a:t>结合</a:t>
            </a:r>
            <a:r>
              <a:rPr lang="zh-CN" altLang="en-US" dirty="0"/>
              <a:t> </a:t>
            </a:r>
            <a:r>
              <a:rPr lang="en-US" dirty="0"/>
              <a:t>x</a:t>
            </a:r>
            <a:r>
              <a:rPr lang="zh-CN" altLang="en-US" dirty="0"/>
              <a:t> </a:t>
            </a:r>
            <a:r>
              <a:rPr lang="ja-JP" altLang="en-US"/>
              <a:t>和</a:t>
            </a:r>
            <a:r>
              <a:rPr lang="zh-CN" altLang="en-US" dirty="0"/>
              <a:t> </a:t>
            </a:r>
            <a:r>
              <a:rPr lang="en-US" dirty="0"/>
              <a:t>f</a:t>
            </a:r>
            <a:r>
              <a:rPr lang="en-US" altLang="zh-CN" dirty="0"/>
              <a:t>(</a:t>
            </a:r>
            <a:r>
              <a:rPr lang="en-US" dirty="0"/>
              <a:t>x</a:t>
            </a:r>
            <a:r>
              <a:rPr lang="en-US" altLang="zh-CN" dirty="0"/>
              <a:t>)</a:t>
            </a:r>
            <a:endParaRPr lang="en-US" dirty="0"/>
          </a:p>
          <a:p>
            <a:r>
              <a:rPr lang="en-US" dirty="0" err="1"/>
              <a:t>DenseNet</a:t>
            </a:r>
            <a:r>
              <a:rPr lang="zh-CN" altLang="en-US" dirty="0"/>
              <a:t> </a:t>
            </a:r>
            <a:r>
              <a:rPr lang="ja-JP" altLang="en-US"/>
              <a:t>使用更高阶</a:t>
            </a:r>
            <a:r>
              <a:rPr lang="en-US" altLang="ja-JP" dirty="0"/>
              <a:t>'</a:t>
            </a:r>
            <a:r>
              <a:rPr lang="ja-JP" altLang="en-US"/>
              <a:t>泰勒系列</a:t>
            </a:r>
            <a:r>
              <a:rPr lang="en-US" altLang="ja-JP" dirty="0"/>
              <a:t>'</a:t>
            </a:r>
            <a:r>
              <a:rPr lang="ja-JP" altLang="en-US"/>
              <a:t>扩展</a:t>
            </a:r>
          </a:p>
          <a:p>
            <a:endParaRPr lang="ja-JP" altLang="en-US"/>
          </a:p>
          <a:p>
            <a:endParaRPr lang="ja-JP" altLang="en-US"/>
          </a:p>
          <a:p>
            <a:endParaRPr lang="ja-JP" altLang="en-US"/>
          </a:p>
          <a:p>
            <a:endParaRPr lang="ja-JP" altLang="en-US"/>
          </a:p>
          <a:p>
            <a:endParaRPr lang="ja-JP" altLang="en-US"/>
          </a:p>
          <a:p>
            <a:r>
              <a:rPr lang="ja-JP" altLang="en-US"/>
              <a:t>偶尔需要降低分辨率（过渡层）</a:t>
            </a:r>
            <a:endParaRPr lang="en-US" dirty="0"/>
          </a:p>
          <a:p>
            <a:endParaRPr lang="en-US" dirty="0"/>
          </a:p>
        </p:txBody>
      </p:sp>
      <p:sp>
        <p:nvSpPr>
          <p:cNvPr id="2" name="Title 1">
            <a:extLst>
              <a:ext uri="{FF2B5EF4-FFF2-40B4-BE49-F238E27FC236}">
                <a16:creationId xmlns="" xmlns:a16="http://schemas.microsoft.com/office/drawing/2014/main" id="{F90FD097-BA15-6B47-9E17-450500322569}"/>
              </a:ext>
            </a:extLst>
          </p:cNvPr>
          <p:cNvSpPr>
            <a:spLocks noGrp="1"/>
          </p:cNvSpPr>
          <p:nvPr>
            <p:ph type="title"/>
          </p:nvPr>
        </p:nvSpPr>
        <p:spPr/>
        <p:txBody>
          <a:bodyPr>
            <a:normAutofit/>
          </a:bodyPr>
          <a:lstStyle/>
          <a:p>
            <a:r>
              <a:rPr lang="ja-JP" altLang="en-US"/>
              <a:t>稠密连接网络</a:t>
            </a:r>
            <a:r>
              <a:rPr lang="zh-CN" altLang="en-US" dirty="0"/>
              <a:t>（</a:t>
            </a:r>
            <a:r>
              <a:rPr lang="en-US" dirty="0" err="1"/>
              <a:t>DenseNet</a:t>
            </a:r>
            <a:r>
              <a:rPr lang="zh-CN" altLang="en-US" dirty="0"/>
              <a:t>）</a:t>
            </a:r>
            <a:endParaRPr lang="en-US" dirty="0"/>
          </a:p>
        </p:txBody>
      </p:sp>
      <p:pic>
        <p:nvPicPr>
          <p:cNvPr id="4" name="Picture 3">
            <a:extLst>
              <a:ext uri="{FF2B5EF4-FFF2-40B4-BE49-F238E27FC236}">
                <a16:creationId xmlns="" xmlns:a16="http://schemas.microsoft.com/office/drawing/2014/main" id="{244D174A-60D6-964D-B829-4CE3CBA4C3BE}"/>
              </a:ext>
            </a:extLst>
          </p:cNvPr>
          <p:cNvPicPr>
            <a:picLocks noChangeAspect="1"/>
          </p:cNvPicPr>
          <p:nvPr/>
        </p:nvPicPr>
        <p:blipFill>
          <a:blip r:embed="rId2"/>
          <a:stretch>
            <a:fillRect/>
          </a:stretch>
        </p:blipFill>
        <p:spPr>
          <a:xfrm>
            <a:off x="931334" y="2971800"/>
            <a:ext cx="4538133" cy="2032000"/>
          </a:xfrm>
          <a:prstGeom prst="rect">
            <a:avLst/>
          </a:prstGeom>
        </p:spPr>
      </p:pic>
      <p:pic>
        <p:nvPicPr>
          <p:cNvPr id="5" name="Picture 4">
            <a:extLst>
              <a:ext uri="{FF2B5EF4-FFF2-40B4-BE49-F238E27FC236}">
                <a16:creationId xmlns="" xmlns:a16="http://schemas.microsoft.com/office/drawing/2014/main" id="{561AECC8-D5FE-9342-8586-67B39D6DADF3}"/>
              </a:ext>
            </a:extLst>
          </p:cNvPr>
          <p:cNvPicPr>
            <a:picLocks noChangeAspect="1"/>
          </p:cNvPicPr>
          <p:nvPr/>
        </p:nvPicPr>
        <p:blipFill>
          <a:blip r:embed="rId3"/>
          <a:stretch>
            <a:fillRect/>
          </a:stretch>
        </p:blipFill>
        <p:spPr>
          <a:xfrm>
            <a:off x="7732652" y="1345776"/>
            <a:ext cx="3636771" cy="1880025"/>
          </a:xfrm>
          <a:prstGeom prst="rect">
            <a:avLst/>
          </a:prstGeom>
        </p:spPr>
      </p:pic>
      <p:pic>
        <p:nvPicPr>
          <p:cNvPr id="6" name="Picture 5">
            <a:extLst>
              <a:ext uri="{FF2B5EF4-FFF2-40B4-BE49-F238E27FC236}">
                <a16:creationId xmlns="" xmlns:a16="http://schemas.microsoft.com/office/drawing/2014/main" id="{C0A130CE-8D9B-4644-AC00-9E63343AAD3C}"/>
              </a:ext>
            </a:extLst>
          </p:cNvPr>
          <p:cNvPicPr>
            <a:picLocks noChangeAspect="1"/>
          </p:cNvPicPr>
          <p:nvPr/>
        </p:nvPicPr>
        <p:blipFill>
          <a:blip r:embed="rId4"/>
          <a:stretch>
            <a:fillRect/>
          </a:stretch>
        </p:blipFill>
        <p:spPr>
          <a:xfrm>
            <a:off x="6881525" y="3873501"/>
            <a:ext cx="4513004" cy="1828799"/>
          </a:xfrm>
          <a:prstGeom prst="rect">
            <a:avLst/>
          </a:prstGeom>
        </p:spPr>
      </p:pic>
    </p:spTree>
    <p:extLst>
      <p:ext uri="{BB962C8B-B14F-4D97-AF65-F5344CB8AC3E}">
        <p14:creationId xmlns:p14="http://schemas.microsoft.com/office/powerpoint/2010/main" val="161263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222249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0"/>
          </p:nvPr>
        </p:nvSpPr>
        <p:spPr/>
        <p:txBody>
          <a:bodyPr/>
          <a:lstStyle/>
          <a:p>
            <a:endParaRPr kumimoji="1" lang="zh-CN" altLang="en-US"/>
          </a:p>
        </p:txBody>
      </p:sp>
      <p:sp>
        <p:nvSpPr>
          <p:cNvPr id="4" name="文本框 3"/>
          <p:cNvSpPr txBox="1"/>
          <p:nvPr/>
        </p:nvSpPr>
        <p:spPr>
          <a:xfrm>
            <a:off x="3537684" y="2890619"/>
            <a:ext cx="4937570" cy="646331"/>
          </a:xfrm>
          <a:prstGeom prst="rect">
            <a:avLst/>
          </a:prstGeom>
          <a:noFill/>
        </p:spPr>
        <p:txBody>
          <a:bodyPr wrap="none" rtlCol="0">
            <a:spAutoFit/>
          </a:bodyPr>
          <a:lstStyle/>
          <a:p>
            <a:r>
              <a:rPr lang="en-US" altLang="zh-CN" sz="3600" dirty="0">
                <a:solidFill>
                  <a:srgbClr val="09405E"/>
                </a:solidFill>
                <a:latin typeface="微软雅黑" panose="020B0503020204020204" pitchFamily="34" charset="-122"/>
                <a:ea typeface="微软雅黑" panose="020B0503020204020204" pitchFamily="34" charset="-122"/>
              </a:rPr>
              <a:t>CNN</a:t>
            </a:r>
            <a:r>
              <a:rPr lang="zh-CN" altLang="en-US" sz="3600" dirty="0">
                <a:solidFill>
                  <a:srgbClr val="09405E"/>
                </a:solidFill>
                <a:latin typeface="微软雅黑" panose="020B0503020204020204" pitchFamily="34" charset="-122"/>
                <a:ea typeface="微软雅黑" panose="020B0503020204020204" pitchFamily="34" charset="-122"/>
              </a:rPr>
              <a:t>到底学到了什么？</a:t>
            </a:r>
          </a:p>
        </p:txBody>
      </p:sp>
    </p:spTree>
    <p:extLst>
      <p:ext uri="{BB962C8B-B14F-4D97-AF65-F5344CB8AC3E}">
        <p14:creationId xmlns:p14="http://schemas.microsoft.com/office/powerpoint/2010/main" val="9556705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a:xfrm>
            <a:off x="719767" y="939692"/>
            <a:ext cx="10752465" cy="5237271"/>
          </a:xfrm>
        </p:spPr>
        <p:txBody>
          <a:bodyPr/>
          <a:lstStyle/>
          <a:p>
            <a:r>
              <a:rPr lang="zh-CN" altLang="en-US" dirty="0" smtClean="0">
                <a:solidFill>
                  <a:srgbClr val="002060"/>
                </a:solidFill>
                <a:latin typeface="Roboto"/>
              </a:rPr>
              <a:t>第一层的滤波器通常的样子</a:t>
            </a:r>
            <a:endParaRPr lang="zh-TW" altLang="en-US" dirty="0">
              <a:solidFill>
                <a:srgbClr val="002060"/>
              </a:solidFill>
            </a:endParaRPr>
          </a:p>
        </p:txBody>
      </p:sp>
      <p:sp>
        <p:nvSpPr>
          <p:cNvPr id="2" name="標題 1"/>
          <p:cNvSpPr>
            <a:spLocks noGrp="1"/>
          </p:cNvSpPr>
          <p:nvPr>
            <p:ph type="title"/>
          </p:nvPr>
        </p:nvSpPr>
        <p:spPr/>
        <p:txBody>
          <a:bodyPr/>
          <a:lstStyle/>
          <a:p>
            <a:r>
              <a:rPr lang="zh-CN" altLang="en-US" dirty="0" smtClean="0"/>
              <a:t>第一层卷积</a:t>
            </a:r>
            <a:endParaRPr lang="zh-TW" altLang="en-US" dirty="0"/>
          </a:p>
        </p:txBody>
      </p:sp>
      <p:sp>
        <p:nvSpPr>
          <p:cNvPr id="5" name="矩形 4"/>
          <p:cNvSpPr/>
          <p:nvPr/>
        </p:nvSpPr>
        <p:spPr>
          <a:xfrm>
            <a:off x="5299960" y="6176963"/>
            <a:ext cx="4739391" cy="369332"/>
          </a:xfrm>
          <a:prstGeom prst="rect">
            <a:avLst/>
          </a:prstGeom>
        </p:spPr>
        <p:txBody>
          <a:bodyPr wrap="square">
            <a:spAutoFit/>
          </a:bodyPr>
          <a:lstStyle/>
          <a:p>
            <a:pPr lvl="1" algn="ctr"/>
            <a:r>
              <a:rPr lang="en-US" altLang="zh-TW" dirty="0"/>
              <a:t>http://cs231n.github.io/understanding-cnn/</a:t>
            </a:r>
          </a:p>
        </p:txBody>
      </p:sp>
      <p:pic>
        <p:nvPicPr>
          <p:cNvPr id="37890" name="Picture 2" descr="http://cs231n.github.io/assets/cnnvis/filt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947" y="1690690"/>
            <a:ext cx="4454228" cy="443832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3209903" y="5115135"/>
            <a:ext cx="2090057" cy="830997"/>
          </a:xfrm>
          <a:prstGeom prst="rect">
            <a:avLst/>
          </a:prstGeom>
          <a:noFill/>
        </p:spPr>
        <p:txBody>
          <a:bodyPr wrap="square" rtlCol="0">
            <a:spAutoFit/>
          </a:bodyPr>
          <a:lstStyle/>
          <a:p>
            <a:pPr algn="r"/>
            <a:r>
              <a:rPr lang="en-US" altLang="zh-TW" sz="2400" dirty="0"/>
              <a:t>11 x 11</a:t>
            </a:r>
          </a:p>
          <a:p>
            <a:pPr algn="r"/>
            <a:r>
              <a:rPr lang="en-US" altLang="zh-TW" sz="2400" dirty="0"/>
              <a:t>(</a:t>
            </a:r>
            <a:r>
              <a:rPr lang="en-US" altLang="zh-TW" sz="2400" dirty="0" err="1"/>
              <a:t>AlexNet</a:t>
            </a:r>
            <a:r>
              <a:rPr lang="en-US" altLang="zh-TW" sz="2400" dirty="0"/>
              <a:t>)</a:t>
            </a:r>
            <a:endParaRPr lang="zh-TW" altLang="en-US" sz="2400" dirty="0"/>
          </a:p>
        </p:txBody>
      </p:sp>
    </p:spTree>
    <p:extLst>
      <p:ext uri="{BB962C8B-B14F-4D97-AF65-F5344CB8AC3E}">
        <p14:creationId xmlns:p14="http://schemas.microsoft.com/office/powerpoint/2010/main" val="174939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对像素进行下采样（</a:t>
            </a:r>
            <a:r>
              <a:rPr lang="en-US" altLang="zh-TW" dirty="0" smtClean="0"/>
              <a:t>Subsampling</a:t>
            </a:r>
            <a:r>
              <a:rPr lang="zh-CN" altLang="en-US" dirty="0" smtClean="0"/>
              <a:t>）不影响目标。</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638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593" y="2924265"/>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nsider.si.edu/wordpress/wp-content/uploads/2016/04/Mountain_Bluebi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6554" y="3433773"/>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921010" y="3627333"/>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933785" y="4306532"/>
            <a:ext cx="1454568" cy="523220"/>
          </a:xfrm>
          <a:prstGeom prst="rect">
            <a:avLst/>
          </a:prstGeom>
          <a:noFill/>
        </p:spPr>
        <p:txBody>
          <a:bodyPr wrap="square" rtlCol="0">
            <a:spAutoFit/>
          </a:bodyPr>
          <a:lstStyle/>
          <a:p>
            <a:r>
              <a:rPr lang="zh-CN" altLang="en-US" sz="2800" smtClean="0">
                <a:solidFill>
                  <a:srgbClr val="FF0000"/>
                </a:solidFill>
                <a:latin typeface="Microsoft YaHei" charset="-122"/>
                <a:ea typeface="Microsoft YaHei" charset="-122"/>
                <a:cs typeface="Microsoft YaHei" charset="-122"/>
              </a:rPr>
              <a:t>下采样</a:t>
            </a:r>
            <a:endParaRPr lang="zh-TW" altLang="en-US" sz="2800" dirty="0">
              <a:solidFill>
                <a:srgbClr val="FF0000"/>
              </a:solidFill>
              <a:latin typeface="Microsoft YaHei" charset="-122"/>
              <a:ea typeface="Microsoft YaHei" charset="-122"/>
              <a:cs typeface="Microsoft YaHei" charset="-122"/>
            </a:endParaRPr>
          </a:p>
        </p:txBody>
      </p:sp>
      <p:sp>
        <p:nvSpPr>
          <p:cNvPr id="7" name="文字方塊 6"/>
          <p:cNvSpPr txBox="1"/>
          <p:nvPr/>
        </p:nvSpPr>
        <p:spPr>
          <a:xfrm>
            <a:off x="3400148" y="2408420"/>
            <a:ext cx="1494971" cy="523220"/>
          </a:xfrm>
          <a:prstGeom prst="rect">
            <a:avLst/>
          </a:prstGeom>
          <a:noFill/>
        </p:spPr>
        <p:txBody>
          <a:bodyPr wrap="square" rtlCol="0">
            <a:spAutoFit/>
          </a:bodyPr>
          <a:lstStyle/>
          <a:p>
            <a:pPr algn="ctr"/>
            <a:r>
              <a:rPr lang="zh-CN" altLang="en-US" sz="2800" smtClean="0">
                <a:latin typeface="Microsoft YaHei" charset="-122"/>
                <a:ea typeface="Microsoft YaHei" charset="-122"/>
                <a:cs typeface="Microsoft YaHei" charset="-122"/>
              </a:rPr>
              <a:t>鸟</a:t>
            </a:r>
            <a:endParaRPr lang="zh-TW" altLang="en-US" sz="2800" dirty="0">
              <a:latin typeface="Microsoft YaHei" charset="-122"/>
              <a:ea typeface="Microsoft YaHei" charset="-122"/>
              <a:cs typeface="Microsoft YaHei" charset="-122"/>
            </a:endParaRPr>
          </a:p>
        </p:txBody>
      </p:sp>
      <p:sp>
        <p:nvSpPr>
          <p:cNvPr id="9" name="文字方塊 8"/>
          <p:cNvSpPr txBox="1"/>
          <p:nvPr/>
        </p:nvSpPr>
        <p:spPr>
          <a:xfrm>
            <a:off x="8127439" y="2899949"/>
            <a:ext cx="1494971" cy="523220"/>
          </a:xfrm>
          <a:prstGeom prst="rect">
            <a:avLst/>
          </a:prstGeom>
          <a:noFill/>
        </p:spPr>
        <p:txBody>
          <a:bodyPr wrap="square" rtlCol="0">
            <a:spAutoFit/>
          </a:bodyPr>
          <a:lstStyle/>
          <a:p>
            <a:pPr algn="ctr"/>
            <a:r>
              <a:rPr lang="zh-CN" altLang="en-US" sz="2800" smtClean="0">
                <a:latin typeface="Microsoft YaHei" charset="-122"/>
                <a:ea typeface="Microsoft YaHei" charset="-122"/>
                <a:cs typeface="Microsoft YaHei" charset="-122"/>
              </a:rPr>
              <a:t>鸟</a:t>
            </a:r>
            <a:endParaRPr lang="zh-TW" altLang="en-US" sz="2800" dirty="0">
              <a:latin typeface="Microsoft YaHei" charset="-122"/>
              <a:ea typeface="Microsoft YaHei" charset="-122"/>
              <a:cs typeface="Microsoft YaHei" charset="-122"/>
            </a:endParaRPr>
          </a:p>
        </p:txBody>
      </p:sp>
      <p:sp>
        <p:nvSpPr>
          <p:cNvPr id="8" name="文字方塊 7"/>
          <p:cNvSpPr txBox="1"/>
          <p:nvPr/>
        </p:nvSpPr>
        <p:spPr>
          <a:xfrm>
            <a:off x="2304108" y="5511516"/>
            <a:ext cx="7023130" cy="523220"/>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通过下采样可以让图像更小</a:t>
            </a:r>
            <a:endParaRPr lang="zh-TW" altLang="en-US" sz="2800" dirty="0">
              <a:solidFill>
                <a:srgbClr val="09405E"/>
              </a:solidFill>
              <a:latin typeface="Microsoft YaHei" charset="-122"/>
              <a:ea typeface="Microsoft YaHei" charset="-122"/>
              <a:cs typeface="Microsoft YaHei" charset="-122"/>
            </a:endParaRPr>
          </a:p>
        </p:txBody>
      </p:sp>
      <p:sp>
        <p:nvSpPr>
          <p:cNvPr id="13" name="文字方塊 12"/>
          <p:cNvSpPr txBox="1"/>
          <p:nvPr/>
        </p:nvSpPr>
        <p:spPr>
          <a:xfrm>
            <a:off x="3400147" y="6075870"/>
            <a:ext cx="7023130" cy="523220"/>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网络处理图像需要的参数更少</a:t>
            </a:r>
            <a:endParaRPr lang="zh-TW" altLang="en-US" sz="2800" dirty="0">
              <a:solidFill>
                <a:srgbClr val="09405E"/>
              </a:solidFill>
              <a:latin typeface="Microsoft YaHei" charset="-122"/>
              <a:ea typeface="Microsoft YaHei" charset="-122"/>
              <a:cs typeface="Microsoft YaHei" charset="-122"/>
            </a:endParaRPr>
          </a:p>
        </p:txBody>
      </p:sp>
      <p:sp>
        <p:nvSpPr>
          <p:cNvPr id="12" name="向右箭號 11"/>
          <p:cNvSpPr/>
          <p:nvPr/>
        </p:nvSpPr>
        <p:spPr>
          <a:xfrm>
            <a:off x="2479593" y="6021005"/>
            <a:ext cx="920554" cy="482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084658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p:bldP spid="8" grpId="0"/>
      <p:bldP spid="13" grpId="0"/>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哪些图像使得特定的神经元激活</a:t>
            </a:r>
            <a:endParaRPr lang="zh-TW" altLang="en-US" dirty="0"/>
          </a:p>
        </p:txBody>
      </p:sp>
      <p:sp>
        <p:nvSpPr>
          <p:cNvPr id="2" name="標題 1"/>
          <p:cNvSpPr>
            <a:spLocks noGrp="1"/>
          </p:cNvSpPr>
          <p:nvPr>
            <p:ph type="title"/>
          </p:nvPr>
        </p:nvSpPr>
        <p:spPr/>
        <p:txBody>
          <a:bodyPr/>
          <a:lstStyle/>
          <a:p>
            <a:r>
              <a:rPr lang="zh-CN" altLang="en-US" dirty="0" smtClean="0"/>
              <a:t>高层呢？</a:t>
            </a:r>
            <a:endParaRPr lang="zh-TW" altLang="en-US" dirty="0"/>
          </a:p>
        </p:txBody>
      </p:sp>
      <p:pic>
        <p:nvPicPr>
          <p:cNvPr id="4" name="圖片 3"/>
          <p:cNvPicPr>
            <a:picLocks noChangeAspect="1"/>
          </p:cNvPicPr>
          <p:nvPr/>
        </p:nvPicPr>
        <p:blipFill>
          <a:blip r:embed="rId3"/>
          <a:stretch>
            <a:fillRect/>
          </a:stretch>
        </p:blipFill>
        <p:spPr>
          <a:xfrm>
            <a:off x="4851356" y="2375219"/>
            <a:ext cx="5392100" cy="4245607"/>
          </a:xfrm>
          <a:prstGeom prst="rect">
            <a:avLst/>
          </a:prstGeom>
        </p:spPr>
      </p:pic>
      <p:sp>
        <p:nvSpPr>
          <p:cNvPr id="7" name="矩形 6"/>
          <p:cNvSpPr/>
          <p:nvPr/>
        </p:nvSpPr>
        <p:spPr>
          <a:xfrm>
            <a:off x="1743528" y="4866499"/>
            <a:ext cx="3196728" cy="1754326"/>
          </a:xfrm>
          <a:prstGeom prst="rect">
            <a:avLst/>
          </a:prstGeom>
        </p:spPr>
        <p:txBody>
          <a:bodyPr wrap="square">
            <a:spAutoFit/>
          </a:bodyPr>
          <a:lstStyle/>
          <a:p>
            <a:r>
              <a:rPr lang="en-US" altLang="zh-TW" dirty="0"/>
              <a:t>Ross </a:t>
            </a:r>
            <a:r>
              <a:rPr lang="en-US" altLang="zh-TW" dirty="0" err="1"/>
              <a:t>Girshick</a:t>
            </a:r>
            <a:r>
              <a:rPr lang="en-US" altLang="zh-TW" dirty="0"/>
              <a:t>, Jeff Donahue, Trevor Darrell, Jitendra Malik, “Rich feature hierarchies for accurate object detection and semantic segmentation”, CVPR, 2014</a:t>
            </a:r>
            <a:endParaRPr lang="zh-TW" altLang="en-US" dirty="0"/>
          </a:p>
        </p:txBody>
      </p:sp>
      <p:sp>
        <p:nvSpPr>
          <p:cNvPr id="8" name="矩形 7"/>
          <p:cNvSpPr/>
          <p:nvPr/>
        </p:nvSpPr>
        <p:spPr>
          <a:xfrm>
            <a:off x="5222160" y="6515374"/>
            <a:ext cx="4739391" cy="369332"/>
          </a:xfrm>
          <a:prstGeom prst="rect">
            <a:avLst/>
          </a:prstGeom>
        </p:spPr>
        <p:txBody>
          <a:bodyPr wrap="square">
            <a:spAutoFit/>
          </a:bodyPr>
          <a:lstStyle/>
          <a:p>
            <a:pPr lvl="1" algn="ctr"/>
            <a:r>
              <a:rPr lang="en-US" altLang="zh-TW" dirty="0"/>
              <a:t>http://cs231n.github.io/understanding-cnn/</a:t>
            </a:r>
          </a:p>
        </p:txBody>
      </p:sp>
    </p:spTree>
    <p:extLst>
      <p:ext uri="{BB962C8B-B14F-4D97-AF65-F5344CB8AC3E}">
        <p14:creationId xmlns:p14="http://schemas.microsoft.com/office/powerpoint/2010/main" val="8132975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004786" y="20330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7" name="矩形 6"/>
          <p:cNvSpPr/>
          <p:nvPr/>
        </p:nvSpPr>
        <p:spPr>
          <a:xfrm>
            <a:off x="8004786" y="4201307"/>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8" name="矩形 7"/>
          <p:cNvSpPr/>
          <p:nvPr/>
        </p:nvSpPr>
        <p:spPr>
          <a:xfrm>
            <a:off x="8004786" y="5234559"/>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9" name="向下箭號 11"/>
          <p:cNvSpPr/>
          <p:nvPr/>
        </p:nvSpPr>
        <p:spPr>
          <a:xfrm>
            <a:off x="8624483" y="1555337"/>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8624483" y="2666119"/>
            <a:ext cx="545690" cy="13979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9"/>
          <p:cNvSpPr/>
          <p:nvPr/>
        </p:nvSpPr>
        <p:spPr>
          <a:xfrm>
            <a:off x="8624483" y="479275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p:cNvSpPr txBox="1"/>
          <p:nvPr/>
        </p:nvSpPr>
        <p:spPr>
          <a:xfrm>
            <a:off x="7886736" y="1131775"/>
            <a:ext cx="204676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输入</a:t>
            </a:r>
            <a:endParaRPr lang="zh-TW" altLang="en-US" sz="2400" dirty="0">
              <a:solidFill>
                <a:srgbClr val="09405E"/>
              </a:solidFill>
              <a:latin typeface="Microsoft YaHei" charset="-122"/>
              <a:ea typeface="Microsoft YaHei" charset="-122"/>
              <a:cs typeface="Microsoft YaHei" charset="-122"/>
            </a:endParaRPr>
          </a:p>
        </p:txBody>
      </p:sp>
      <p:sp>
        <p:nvSpPr>
          <p:cNvPr id="14" name="文字方塊 13"/>
          <p:cNvSpPr txBox="1"/>
          <p:nvPr/>
        </p:nvSpPr>
        <p:spPr>
          <a:xfrm>
            <a:off x="6859521" y="1895828"/>
            <a:ext cx="1126435" cy="830997"/>
          </a:xfrm>
          <a:prstGeom prst="rect">
            <a:avLst/>
          </a:prstGeom>
          <a:noFill/>
        </p:spPr>
        <p:txBody>
          <a:bodyPr wrap="square" rtlCol="0">
            <a:spAutoFit/>
          </a:bodyPr>
          <a:lstStyle/>
          <a:p>
            <a:pPr algn="ctr"/>
            <a:r>
              <a:rPr lang="en-US" altLang="zh-TW" sz="2400" dirty="0">
                <a:solidFill>
                  <a:srgbClr val="09405E"/>
                </a:solidFill>
                <a:latin typeface="Microsoft YaHei" charset="-122"/>
                <a:ea typeface="Microsoft YaHei" charset="-122"/>
                <a:cs typeface="Microsoft YaHei" charset="-122"/>
              </a:rPr>
              <a:t>3x3 </a:t>
            </a:r>
          </a:p>
          <a:p>
            <a:r>
              <a:rPr lang="zh-CN" altLang="en-US" sz="2400" dirty="0">
                <a:solidFill>
                  <a:srgbClr val="09405E"/>
                </a:solidFill>
                <a:latin typeface="Microsoft YaHei" charset="-122"/>
                <a:ea typeface="Microsoft YaHei" charset="-122"/>
                <a:cs typeface="Microsoft YaHei" charset="-122"/>
              </a:rPr>
              <a:t>滤波器</a:t>
            </a:r>
            <a:endParaRPr lang="zh-TW" altLang="en-US" sz="2400" dirty="0">
              <a:solidFill>
                <a:srgbClr val="09405E"/>
              </a:solidFill>
              <a:latin typeface="Microsoft YaHei" charset="-122"/>
              <a:ea typeface="Microsoft YaHei" charset="-122"/>
              <a:cs typeface="Microsoft YaHei" charset="-122"/>
            </a:endParaRPr>
          </a:p>
        </p:txBody>
      </p:sp>
      <p:sp>
        <p:nvSpPr>
          <p:cNvPr id="15" name="文字方塊 14"/>
          <p:cNvSpPr txBox="1"/>
          <p:nvPr/>
        </p:nvSpPr>
        <p:spPr>
          <a:xfrm>
            <a:off x="6870232" y="4064053"/>
            <a:ext cx="1126435" cy="830997"/>
          </a:xfrm>
          <a:prstGeom prst="rect">
            <a:avLst/>
          </a:prstGeom>
          <a:noFill/>
        </p:spPr>
        <p:txBody>
          <a:bodyPr wrap="square" rtlCol="0">
            <a:spAutoFit/>
          </a:bodyPr>
          <a:lstStyle/>
          <a:p>
            <a:pPr algn="ctr"/>
            <a:r>
              <a:rPr lang="en-US" altLang="zh-TW" sz="2400" dirty="0">
                <a:solidFill>
                  <a:srgbClr val="09405E"/>
                </a:solidFill>
                <a:latin typeface="Microsoft YaHei" charset="-122"/>
                <a:ea typeface="Microsoft YaHei" charset="-122"/>
                <a:cs typeface="Microsoft YaHei" charset="-122"/>
              </a:rPr>
              <a:t>3x3 </a:t>
            </a:r>
            <a:endParaRPr lang="en-US" altLang="zh-TW" sz="2400" dirty="0" smtClean="0">
              <a:solidFill>
                <a:srgbClr val="09405E"/>
              </a:solidFill>
              <a:latin typeface="Microsoft YaHei" charset="-122"/>
              <a:ea typeface="Microsoft YaHei" charset="-122"/>
              <a:cs typeface="Microsoft YaHei" charset="-122"/>
            </a:endParaRPr>
          </a:p>
          <a:p>
            <a:pPr algn="ctr"/>
            <a:r>
              <a:rPr lang="zh-CN" altLang="en-US" sz="2400" dirty="0" smtClean="0">
                <a:solidFill>
                  <a:srgbClr val="09405E"/>
                </a:solidFill>
                <a:latin typeface="Microsoft YaHei" charset="-122"/>
                <a:ea typeface="Microsoft YaHei" charset="-122"/>
                <a:cs typeface="Microsoft YaHei" charset="-122"/>
              </a:rPr>
              <a:t>滤</a:t>
            </a:r>
            <a:r>
              <a:rPr lang="zh-CN" altLang="en-US" sz="2400" dirty="0">
                <a:solidFill>
                  <a:srgbClr val="09405E"/>
                </a:solidFill>
                <a:latin typeface="Microsoft YaHei" charset="-122"/>
                <a:ea typeface="Microsoft YaHei" charset="-122"/>
                <a:cs typeface="Microsoft YaHei" charset="-122"/>
              </a:rPr>
              <a:t>波器</a:t>
            </a:r>
            <a:endParaRPr lang="zh-TW"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0" name="文字方塊 19"/>
              <p:cNvSpPr txBox="1"/>
              <p:nvPr/>
            </p:nvSpPr>
            <p:spPr>
              <a:xfrm>
                <a:off x="55063" y="1010576"/>
                <a:ext cx="5915829"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假设第</a:t>
                </a:r>
                <a14:m>
                  <m:oMath xmlns:m="http://schemas.openxmlformats.org/officeDocument/2006/math">
                    <m:r>
                      <a:rPr lang="en-US" altLang="zh-TW" sz="2400" dirty="0">
                        <a:solidFill>
                          <a:srgbClr val="09405E"/>
                        </a:solidFill>
                        <a:latin typeface="Cambria Math" charset="0"/>
                        <a:ea typeface="Microsoft YaHei" charset="-122"/>
                        <a:cs typeface="Microsoft YaHei" charset="-122"/>
                      </a:rPr>
                      <m:t>𝑘</m:t>
                    </m:r>
                  </m:oMath>
                </a14:m>
                <a:r>
                  <a:rPr lang="zh-CN" altLang="en-US" sz="2400" dirty="0">
                    <a:solidFill>
                      <a:srgbClr val="09405E"/>
                    </a:solidFill>
                    <a:latin typeface="Microsoft YaHei" charset="-122"/>
                    <a:ea typeface="Microsoft YaHei" charset="-122"/>
                    <a:cs typeface="Microsoft YaHei" charset="-122"/>
                  </a:rPr>
                  <a:t>个滤波器的输出：</a:t>
                </a:r>
                <a14:m>
                  <m:oMath xmlns:m="http://schemas.openxmlformats.org/officeDocument/2006/math">
                    <m:r>
                      <a:rPr lang="en-US" altLang="zh-CN" sz="2400" dirty="0">
                        <a:solidFill>
                          <a:srgbClr val="09405E"/>
                        </a:solidFill>
                        <a:latin typeface="Cambria Math" charset="0"/>
                        <a:ea typeface="Microsoft YaHei" charset="-122"/>
                        <a:cs typeface="Microsoft YaHei" charset="-122"/>
                      </a:rPr>
                      <m:t>𝑛</m:t>
                    </m:r>
                    <m:r>
                      <a:rPr lang="en-US" altLang="zh-TW" sz="2400" dirty="0">
                        <a:solidFill>
                          <a:srgbClr val="09405E"/>
                        </a:solidFill>
                        <a:latin typeface="Cambria Math" charset="0"/>
                        <a:ea typeface="Microsoft YaHei" charset="-122"/>
                        <a:cs typeface="Microsoft YaHei" charset="-122"/>
                      </a:rPr>
                      <m:t> × </m:t>
                    </m:r>
                    <m:r>
                      <a:rPr lang="en-US" altLang="zh-TW" sz="2400" dirty="0">
                        <a:solidFill>
                          <a:srgbClr val="09405E"/>
                        </a:solidFill>
                        <a:latin typeface="Cambria Math" charset="0"/>
                        <a:ea typeface="Microsoft YaHei" charset="-122"/>
                        <a:cs typeface="Microsoft YaHei" charset="-122"/>
                      </a:rPr>
                      <m:t>𝑛</m:t>
                    </m:r>
                    <m:r>
                      <a:rPr lang="en-US" altLang="zh-TW" sz="2400" dirty="0">
                        <a:solidFill>
                          <a:srgbClr val="09405E"/>
                        </a:solidFill>
                        <a:latin typeface="Cambria Math" charset="0"/>
                        <a:ea typeface="Microsoft YaHei" charset="-122"/>
                        <a:cs typeface="Microsoft YaHei" charset="-122"/>
                      </a:rPr>
                      <m:t> </m:t>
                    </m:r>
                  </m:oMath>
                </a14:m>
                <a:r>
                  <a:rPr lang="zh-CN" altLang="en-US" sz="2400" dirty="0">
                    <a:solidFill>
                      <a:srgbClr val="09405E"/>
                    </a:solidFill>
                    <a:latin typeface="Microsoft YaHei" charset="-122"/>
                    <a:ea typeface="Microsoft YaHei" charset="-122"/>
                    <a:cs typeface="Microsoft YaHei" charset="-122"/>
                  </a:rPr>
                  <a:t>的矩阵</a:t>
                </a:r>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55063" y="1010576"/>
                <a:ext cx="5915829" cy="461665"/>
              </a:xfrm>
              <a:prstGeom prst="rect">
                <a:avLst/>
              </a:prstGeom>
              <a:blipFill rotWithShape="0">
                <a:blip r:embed="rId2"/>
                <a:stretch>
                  <a:fillRect l="-1546" t="-102632" b="-131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779808" y="1858970"/>
                <a:ext cx="4696416"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第</a:t>
                </a:r>
                <a14:m>
                  <m:oMath xmlns:m="http://schemas.openxmlformats.org/officeDocument/2006/math">
                    <m:r>
                      <a:rPr lang="en-US" altLang="zh-TW" sz="2400" dirty="0">
                        <a:solidFill>
                          <a:srgbClr val="09405E"/>
                        </a:solidFill>
                        <a:latin typeface="Cambria Math" charset="0"/>
                        <a:ea typeface="Microsoft YaHei" charset="-122"/>
                        <a:cs typeface="Microsoft YaHei" charset="-122"/>
                      </a:rPr>
                      <m:t>𝑘</m:t>
                    </m:r>
                  </m:oMath>
                </a14:m>
                <a:r>
                  <a:rPr lang="zh-CN" altLang="en-US" sz="2400" dirty="0">
                    <a:solidFill>
                      <a:srgbClr val="09405E"/>
                    </a:solidFill>
                    <a:latin typeface="Microsoft YaHei" charset="-122"/>
                    <a:ea typeface="Microsoft YaHei" charset="-122"/>
                    <a:cs typeface="Microsoft YaHei" charset="-122"/>
                  </a:rPr>
                  <a:t>个滤波器的激活程度：</a:t>
                </a:r>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779808" y="1858970"/>
                <a:ext cx="4696416" cy="461665"/>
              </a:xfrm>
              <a:prstGeom prst="rect">
                <a:avLst/>
              </a:prstGeom>
              <a:blipFill rotWithShape="0">
                <a:blip r:embed="rId3"/>
                <a:stretch>
                  <a:fillRect l="-2078"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4535330" y="1579284"/>
                <a:ext cx="2120901" cy="1079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solidFill>
                                <a:srgbClr val="09405E"/>
                              </a:solidFill>
                              <a:latin typeface="Cambria Math" charset="0"/>
                              <a:ea typeface="Microsoft YaHei" charset="-122"/>
                              <a:cs typeface="Microsoft YaHei" charset="-122"/>
                            </a:rPr>
                          </m:ctrlPr>
                        </m:sSupPr>
                        <m:e>
                          <m:r>
                            <a:rPr lang="en-US" altLang="zh-TW" sz="2400">
                              <a:solidFill>
                                <a:srgbClr val="09405E"/>
                              </a:solidFill>
                              <a:latin typeface="Cambria Math" charset="0"/>
                              <a:ea typeface="Microsoft YaHei" charset="-122"/>
                              <a:cs typeface="Microsoft YaHei" charset="-122"/>
                            </a:rPr>
                            <m:t>𝑎</m:t>
                          </m:r>
                        </m:e>
                        <m:sup>
                          <m:r>
                            <a:rPr lang="en-US" altLang="zh-TW" sz="2400">
                              <a:solidFill>
                                <a:srgbClr val="09405E"/>
                              </a:solidFill>
                              <a:latin typeface="Cambria Math" charset="0"/>
                              <a:ea typeface="Microsoft YaHei" charset="-122"/>
                              <a:cs typeface="Microsoft YaHei" charset="-122"/>
                            </a:rPr>
                            <m:t>𝑘</m:t>
                          </m:r>
                        </m:sup>
                      </m:sSup>
                      <m:r>
                        <a:rPr lang="en-US" altLang="zh-TW" sz="2400">
                          <a:solidFill>
                            <a:srgbClr val="09405E"/>
                          </a:solidFill>
                          <a:latin typeface="Cambria Math" charset="0"/>
                          <a:ea typeface="Microsoft YaHei" charset="-122"/>
                          <a:cs typeface="Microsoft YaHei" charset="-122"/>
                        </a:rPr>
                        <m:t>=</m:t>
                      </m:r>
                      <m:nary>
                        <m:naryPr>
                          <m:chr m:val="∑"/>
                          <m:ctrlPr>
                            <a:rPr lang="en-US" altLang="zh-TW" sz="2400" i="1">
                              <a:solidFill>
                                <a:srgbClr val="09405E"/>
                              </a:solidFill>
                              <a:latin typeface="Cambria Math" charset="0"/>
                              <a:ea typeface="Microsoft YaHei" charset="-122"/>
                              <a:cs typeface="Microsoft YaHei" charset="-122"/>
                            </a:rPr>
                          </m:ctrlPr>
                        </m:naryPr>
                        <m:sub>
                          <m:r>
                            <m:rPr>
                              <m:brk m:alnAt="23"/>
                            </m:rPr>
                            <a:rPr lang="en-US" altLang="zh-TW" sz="2400">
                              <a:solidFill>
                                <a:srgbClr val="09405E"/>
                              </a:solidFill>
                              <a:latin typeface="Cambria Math" charset="0"/>
                              <a:ea typeface="Microsoft YaHei" charset="-122"/>
                              <a:cs typeface="Microsoft YaHei" charset="-122"/>
                            </a:rPr>
                            <m:t>𝑖</m:t>
                          </m:r>
                          <m:r>
                            <a:rPr lang="en-US" altLang="zh-TW" sz="2400">
                              <a:solidFill>
                                <a:srgbClr val="09405E"/>
                              </a:solidFill>
                              <a:latin typeface="Cambria Math" charset="0"/>
                              <a:ea typeface="Microsoft YaHei" charset="-122"/>
                              <a:cs typeface="Microsoft YaHei" charset="-122"/>
                            </a:rPr>
                            <m:t>=1</m:t>
                          </m:r>
                        </m:sub>
                        <m:sup>
                          <m:r>
                            <a:rPr lang="en-US" altLang="zh-CN" sz="2400">
                              <a:solidFill>
                                <a:srgbClr val="09405E"/>
                              </a:solidFill>
                              <a:latin typeface="Cambria Math" charset="0"/>
                              <a:ea typeface="Microsoft YaHei" charset="-122"/>
                              <a:cs typeface="Microsoft YaHei" charset="-122"/>
                            </a:rPr>
                            <m:t>𝑛</m:t>
                          </m:r>
                        </m:sup>
                        <m:e>
                          <m:nary>
                            <m:naryPr>
                              <m:chr m:val="∑"/>
                              <m:ctrlPr>
                                <a:rPr lang="en-US" altLang="zh-TW" sz="2400" i="1">
                                  <a:solidFill>
                                    <a:srgbClr val="09405E"/>
                                  </a:solidFill>
                                  <a:latin typeface="Cambria Math" charset="0"/>
                                  <a:ea typeface="Microsoft YaHei" charset="-122"/>
                                  <a:cs typeface="Microsoft YaHei" charset="-122"/>
                                </a:rPr>
                              </m:ctrlPr>
                            </m:naryPr>
                            <m:sub>
                              <m:r>
                                <m:rPr>
                                  <m:brk m:alnAt="23"/>
                                </m:rPr>
                                <a:rPr lang="en-US" altLang="zh-TW" sz="2400">
                                  <a:solidFill>
                                    <a:srgbClr val="09405E"/>
                                  </a:solidFill>
                                  <a:latin typeface="Cambria Math" charset="0"/>
                                  <a:ea typeface="Microsoft YaHei" charset="-122"/>
                                  <a:cs typeface="Microsoft YaHei" charset="-122"/>
                                </a:rPr>
                                <m:t>𝑗</m:t>
                              </m:r>
                              <m:r>
                                <a:rPr lang="en-US" altLang="zh-TW" sz="2400">
                                  <a:solidFill>
                                    <a:srgbClr val="09405E"/>
                                  </a:solidFill>
                                  <a:latin typeface="Cambria Math" charset="0"/>
                                  <a:ea typeface="Microsoft YaHei" charset="-122"/>
                                  <a:cs typeface="Microsoft YaHei" charset="-122"/>
                                </a:rPr>
                                <m:t>=1</m:t>
                              </m:r>
                            </m:sub>
                            <m:sup>
                              <m:r>
                                <a:rPr lang="en-US" altLang="zh-TW" sz="2400">
                                  <a:solidFill>
                                    <a:srgbClr val="09405E"/>
                                  </a:solidFill>
                                  <a:latin typeface="Cambria Math" charset="0"/>
                                  <a:ea typeface="Microsoft YaHei" charset="-122"/>
                                  <a:cs typeface="Microsoft YaHei" charset="-122"/>
                                </a:rPr>
                                <m:t>𝑛</m:t>
                              </m:r>
                            </m:sup>
                            <m:e>
                              <m:sSubSup>
                                <m:sSubSupPr>
                                  <m:ctrlPr>
                                    <a:rPr lang="en-US" altLang="zh-TW" sz="2400" i="1">
                                      <a:solidFill>
                                        <a:srgbClr val="09405E"/>
                                      </a:solidFill>
                                      <a:latin typeface="Cambria Math" charset="0"/>
                                      <a:ea typeface="Microsoft YaHei" charset="-122"/>
                                      <a:cs typeface="Microsoft YaHei" charset="-122"/>
                                    </a:rPr>
                                  </m:ctrlPr>
                                </m:sSubSupPr>
                                <m:e>
                                  <m:r>
                                    <a:rPr lang="en-US" altLang="zh-TW" sz="2400">
                                      <a:solidFill>
                                        <a:srgbClr val="09405E"/>
                                      </a:solidFill>
                                      <a:latin typeface="Cambria Math" charset="0"/>
                                      <a:ea typeface="Microsoft YaHei" charset="-122"/>
                                      <a:cs typeface="Microsoft YaHei" charset="-122"/>
                                    </a:rPr>
                                    <m:t>𝑎</m:t>
                                  </m:r>
                                </m:e>
                                <m:sub>
                                  <m:r>
                                    <a:rPr lang="en-US" altLang="zh-TW" sz="2400">
                                      <a:solidFill>
                                        <a:srgbClr val="09405E"/>
                                      </a:solidFill>
                                      <a:latin typeface="Cambria Math" charset="0"/>
                                      <a:ea typeface="Microsoft YaHei" charset="-122"/>
                                      <a:cs typeface="Microsoft YaHei" charset="-122"/>
                                    </a:rPr>
                                    <m:t>𝑖𝑗</m:t>
                                  </m:r>
                                </m:sub>
                                <m:sup>
                                  <m:r>
                                    <a:rPr lang="en-US" altLang="zh-TW" sz="2400">
                                      <a:solidFill>
                                        <a:srgbClr val="09405E"/>
                                      </a:solidFill>
                                      <a:latin typeface="Cambria Math" charset="0"/>
                                      <a:ea typeface="Microsoft YaHei" charset="-122"/>
                                      <a:cs typeface="Microsoft YaHei" charset="-122"/>
                                    </a:rPr>
                                    <m:t>𝑘</m:t>
                                  </m:r>
                                </m:sup>
                              </m:sSubSup>
                            </m:e>
                          </m:nary>
                        </m:e>
                      </m:nary>
                    </m:oMath>
                  </m:oMathPara>
                </a14:m>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4535330" y="1579284"/>
                <a:ext cx="2120901" cy="1079334"/>
              </a:xfrm>
              <a:prstGeom prst="rect">
                <a:avLst/>
              </a:prstGeom>
              <a:blipFill rotWithShape="0">
                <a:blip r:embed="rId4"/>
                <a:stretch>
                  <a:fillRect/>
                </a:stretch>
              </a:blipFill>
            </p:spPr>
            <p:txBody>
              <a:bodyPr/>
              <a:lstStyle/>
              <a:p>
                <a:r>
                  <a:rPr lang="zh-CN" altLang="en-US">
                    <a:noFill/>
                  </a:rPr>
                  <a:t> </a:t>
                </a:r>
              </a:p>
            </p:txBody>
          </p:sp>
        </mc:Fallback>
      </mc:AlternateContent>
      <p:grpSp>
        <p:nvGrpSpPr>
          <p:cNvPr id="49" name="群組 48"/>
          <p:cNvGrpSpPr/>
          <p:nvPr/>
        </p:nvGrpSpPr>
        <p:grpSpPr>
          <a:xfrm>
            <a:off x="2977091" y="3757763"/>
            <a:ext cx="2910123" cy="2700673"/>
            <a:chOff x="1118013" y="4102561"/>
            <a:chExt cx="2910123" cy="2700673"/>
          </a:xfrm>
        </p:grpSpPr>
        <p:sp>
          <p:nvSpPr>
            <p:cNvPr id="23" name="橢圓 22"/>
            <p:cNvSpPr/>
            <p:nvPr/>
          </p:nvSpPr>
          <p:spPr>
            <a:xfrm>
              <a:off x="1134682" y="41354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4" name="橢圓 23"/>
            <p:cNvSpPr/>
            <p:nvPr/>
          </p:nvSpPr>
          <p:spPr>
            <a:xfrm>
              <a:off x="1976511" y="41354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6" name="橢圓 25"/>
            <p:cNvSpPr/>
            <p:nvPr/>
          </p:nvSpPr>
          <p:spPr>
            <a:xfrm>
              <a:off x="3398136" y="41354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7" name="橢圓 26"/>
            <p:cNvSpPr/>
            <p:nvPr/>
          </p:nvSpPr>
          <p:spPr>
            <a:xfrm>
              <a:off x="1134682" y="49355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橢圓 27"/>
            <p:cNvSpPr/>
            <p:nvPr/>
          </p:nvSpPr>
          <p:spPr>
            <a:xfrm>
              <a:off x="1976511" y="49355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30" name="橢圓 29"/>
            <p:cNvSpPr/>
            <p:nvPr/>
          </p:nvSpPr>
          <p:spPr>
            <a:xfrm>
              <a:off x="3384571" y="49355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5" name="橢圓 34"/>
            <p:cNvSpPr/>
            <p:nvPr/>
          </p:nvSpPr>
          <p:spPr>
            <a:xfrm>
              <a:off x="1118013" y="617323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6" name="橢圓 35"/>
            <p:cNvSpPr/>
            <p:nvPr/>
          </p:nvSpPr>
          <p:spPr>
            <a:xfrm>
              <a:off x="1959842" y="617323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38" name="橢圓 37"/>
            <p:cNvSpPr/>
            <p:nvPr/>
          </p:nvSpPr>
          <p:spPr>
            <a:xfrm>
              <a:off x="3377908" y="617323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43" name="文字方塊 42"/>
            <p:cNvSpPr txBox="1"/>
            <p:nvPr/>
          </p:nvSpPr>
          <p:spPr>
            <a:xfrm>
              <a:off x="2678192" y="4102561"/>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4" name="文字方塊 43"/>
            <p:cNvSpPr txBox="1"/>
            <p:nvPr/>
          </p:nvSpPr>
          <p:spPr>
            <a:xfrm>
              <a:off x="2669589" y="5012248"/>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5" name="文字方塊 44"/>
            <p:cNvSpPr txBox="1"/>
            <p:nvPr/>
          </p:nvSpPr>
          <p:spPr>
            <a:xfrm rot="5400000">
              <a:off x="1211229" y="5666561"/>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6" name="文字方塊 45"/>
            <p:cNvSpPr txBox="1"/>
            <p:nvPr/>
          </p:nvSpPr>
          <p:spPr>
            <a:xfrm rot="5400000">
              <a:off x="2053058" y="5666561"/>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7" name="文字方塊 46"/>
            <p:cNvSpPr txBox="1"/>
            <p:nvPr/>
          </p:nvSpPr>
          <p:spPr>
            <a:xfrm>
              <a:off x="2676252" y="6206283"/>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8" name="文字方塊 47"/>
            <p:cNvSpPr txBox="1"/>
            <p:nvPr/>
          </p:nvSpPr>
          <p:spPr>
            <a:xfrm rot="5400000">
              <a:off x="3443144" y="5706109"/>
              <a:ext cx="708319"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xmlns:a14="http://schemas.microsoft.com/office/drawing/2010/main">
        <mc:Choice Requires="a14">
          <p:sp>
            <p:nvSpPr>
              <p:cNvPr id="50" name="文字方塊 49"/>
              <p:cNvSpPr txBox="1"/>
              <p:nvPr/>
            </p:nvSpPr>
            <p:spPr>
              <a:xfrm>
                <a:off x="4368768" y="4284607"/>
                <a:ext cx="520720" cy="5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charset="0"/>
                            </a:rPr>
                          </m:ctrlPr>
                        </m:sSubSupPr>
                        <m:e>
                          <m:r>
                            <a:rPr lang="en-US" altLang="zh-TW" sz="2800" i="1">
                              <a:latin typeface="Cambria Math" panose="02040503050406030204" pitchFamily="18" charset="0"/>
                            </a:rPr>
                            <m:t>𝑎</m:t>
                          </m:r>
                        </m:e>
                        <m:sub>
                          <m:r>
                            <a:rPr lang="en-US" altLang="zh-TW" sz="2800" i="1">
                              <a:latin typeface="Cambria Math" panose="02040503050406030204" pitchFamily="18" charset="0"/>
                            </a:rPr>
                            <m:t>𝑖𝑗</m:t>
                          </m:r>
                        </m:sub>
                        <m:sup>
                          <m:r>
                            <a:rPr lang="en-US" altLang="zh-TW" sz="2800" i="1">
                              <a:latin typeface="Cambria Math" panose="02040503050406030204" pitchFamily="18" charset="0"/>
                            </a:rPr>
                            <m:t>𝑘</m:t>
                          </m:r>
                        </m:sup>
                      </m:sSubSup>
                    </m:oMath>
                  </m:oMathPara>
                </a14:m>
                <a:endParaRPr lang="zh-TW" altLang="en-US" sz="28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2844768" y="4284606"/>
                <a:ext cx="520720" cy="514243"/>
              </a:xfrm>
              <a:prstGeom prst="rect">
                <a:avLst/>
              </a:prstGeom>
              <a:blipFill>
                <a:blip r:embed="rId5"/>
                <a:stretch>
                  <a:fillRect/>
                </a:stretch>
              </a:blipFill>
            </p:spPr>
            <p:txBody>
              <a:bodyPr/>
              <a:lstStyle/>
              <a:p>
                <a:r>
                  <a:rPr lang="zh-TW" altLang="en-US">
                    <a:noFill/>
                  </a:rPr>
                  <a:t> </a:t>
                </a:r>
              </a:p>
            </p:txBody>
          </p:sp>
        </mc:Fallback>
      </mc:AlternateContent>
      <p:sp>
        <p:nvSpPr>
          <p:cNvPr id="51" name="左大括弧 50"/>
          <p:cNvSpPr/>
          <p:nvPr/>
        </p:nvSpPr>
        <p:spPr>
          <a:xfrm>
            <a:off x="2694290" y="3866719"/>
            <a:ext cx="282800" cy="2591717"/>
          </a:xfrm>
          <a:prstGeom prst="leftBrace">
            <a:avLst>
              <a:gd name="adj1" fmla="val 2991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3" name="左大括弧 52"/>
          <p:cNvSpPr/>
          <p:nvPr/>
        </p:nvSpPr>
        <p:spPr>
          <a:xfrm rot="5400000">
            <a:off x="4325702" y="2264255"/>
            <a:ext cx="243810" cy="2879211"/>
          </a:xfrm>
          <a:prstGeom prst="leftBrace">
            <a:avLst>
              <a:gd name="adj1" fmla="val 2991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4" name="文字方塊 53"/>
              <p:cNvSpPr txBox="1"/>
              <p:nvPr/>
            </p:nvSpPr>
            <p:spPr>
              <a:xfrm>
                <a:off x="4108091" y="3116953"/>
                <a:ext cx="67903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400" dirty="0">
                          <a:solidFill>
                            <a:srgbClr val="09405E"/>
                          </a:solidFill>
                          <a:latin typeface="Cambria Math" charset="0"/>
                          <a:ea typeface="Microsoft YaHei" charset="-122"/>
                          <a:cs typeface="Microsoft YaHei" charset="-122"/>
                        </a:rPr>
                        <m:t>𝑛</m:t>
                      </m:r>
                    </m:oMath>
                  </m:oMathPara>
                </a14:m>
                <a:endParaRPr lang="zh-TW" altLang="en-US" sz="24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4108091" y="3116953"/>
                <a:ext cx="679033"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2050390" y="4905786"/>
                <a:ext cx="67903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400" dirty="0">
                          <a:solidFill>
                            <a:srgbClr val="09405E"/>
                          </a:solidFill>
                          <a:latin typeface="Cambria Math" charset="0"/>
                          <a:ea typeface="Microsoft YaHei" charset="-122"/>
                          <a:cs typeface="Microsoft YaHei" charset="-122"/>
                        </a:rPr>
                        <m:t>𝑛</m:t>
                      </m:r>
                    </m:oMath>
                  </m:oMathPara>
                </a14:m>
                <a:endParaRPr lang="zh-TW" altLang="en-US" sz="24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2050390" y="4905786"/>
                <a:ext cx="679033" cy="461665"/>
              </a:xfrm>
              <a:prstGeom prst="rect">
                <a:avLst/>
              </a:prstGeom>
              <a:blipFill rotWithShape="0">
                <a:blip r:embed="rId7"/>
                <a:stretch>
                  <a:fillRect/>
                </a:stretch>
              </a:blipFill>
            </p:spPr>
            <p:txBody>
              <a:bodyPr/>
              <a:lstStyle/>
              <a:p>
                <a:r>
                  <a:rPr lang="zh-CN" altLang="en-US">
                    <a:noFill/>
                  </a:rPr>
                  <a:t> </a:t>
                </a:r>
              </a:p>
            </p:txBody>
          </p:sp>
        </mc:Fallback>
      </mc:AlternateContent>
      <p:sp>
        <p:nvSpPr>
          <p:cNvPr id="56" name="文字方塊 55"/>
          <p:cNvSpPr txBox="1"/>
          <p:nvPr/>
        </p:nvSpPr>
        <p:spPr>
          <a:xfrm>
            <a:off x="8598966" y="649262"/>
            <a:ext cx="622300" cy="523220"/>
          </a:xfrm>
          <a:prstGeom prst="rect">
            <a:avLst/>
          </a:prstGeom>
          <a:noFill/>
        </p:spPr>
        <p:txBody>
          <a:bodyPr wrap="square" rtlCol="0">
            <a:spAutoFit/>
          </a:bodyPr>
          <a:lstStyle/>
          <a:p>
            <a:pPr algn="ctr"/>
            <a:r>
              <a:rPr lang="en-US" altLang="zh-TW" sz="2800" dirty="0"/>
              <a:t>x</a:t>
            </a:r>
            <a:endParaRPr lang="zh-TW" altLang="en-US" sz="2800" dirty="0"/>
          </a:p>
        </p:txBody>
      </p:sp>
      <mc:AlternateContent xmlns:mc="http://schemas.openxmlformats.org/markup-compatibility/2006" xmlns:a14="http://schemas.microsoft.com/office/drawing/2010/main">
        <mc:Choice Requires="a14">
          <p:sp>
            <p:nvSpPr>
              <p:cNvPr id="57" name="文字方塊 56"/>
              <p:cNvSpPr txBox="1"/>
              <p:nvPr/>
            </p:nvSpPr>
            <p:spPr>
              <a:xfrm>
                <a:off x="1875734" y="2654393"/>
                <a:ext cx="2274854" cy="498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charset="0"/>
                            </a:rPr>
                          </m:ctrlPr>
                        </m:funcPr>
                        <m:fName>
                          <m:limLow>
                            <m:limLowPr>
                              <m:ctrlPr>
                                <a:rPr lang="en-US" altLang="zh-TW" sz="2400" i="1">
                                  <a:latin typeface="Cambria Math"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lim>
                          </m:limLow>
                        </m:fName>
                        <m:e>
                          <m:sSup>
                            <m:sSupPr>
                              <m:ctrlPr>
                                <a:rPr lang="en-US" altLang="zh-TW" sz="2400" i="1">
                                  <a:latin typeface="Cambria Math"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𝑘</m:t>
                              </m:r>
                            </m:sup>
                          </m:sSup>
                        </m:e>
                      </m:func>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351734" y="2654393"/>
                <a:ext cx="2274854" cy="498278"/>
              </a:xfrm>
              <a:prstGeom prst="rect">
                <a:avLst/>
              </a:prstGeom>
              <a:blipFill>
                <a:blip r:embed="rId8"/>
                <a:stretch>
                  <a:fillRect l="-1609" r="-536" b="-9756"/>
                </a:stretch>
              </a:blipFill>
            </p:spPr>
            <p:txBody>
              <a:bodyPr/>
              <a:lstStyle/>
              <a:p>
                <a:r>
                  <a:rPr lang="zh-TW" altLang="en-US">
                    <a:noFill/>
                  </a:rPr>
                  <a:t> </a:t>
                </a:r>
              </a:p>
            </p:txBody>
          </p:sp>
        </mc:Fallback>
      </mc:AlternateContent>
      <p:sp>
        <p:nvSpPr>
          <p:cNvPr id="58" name="文字方塊 57"/>
          <p:cNvSpPr txBox="1"/>
          <p:nvPr/>
        </p:nvSpPr>
        <p:spPr>
          <a:xfrm>
            <a:off x="4150589" y="2636517"/>
            <a:ext cx="2390351" cy="461665"/>
          </a:xfrm>
          <a:prstGeom prst="rect">
            <a:avLst/>
          </a:prstGeom>
          <a:noFill/>
        </p:spPr>
        <p:txBody>
          <a:bodyPr wrap="square" rtlCol="0">
            <a:spAutoFit/>
          </a:bodyPr>
          <a:lstStyle/>
          <a:p>
            <a:r>
              <a:rPr lang="en-US" altLang="zh-TW"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梯度上升</a:t>
            </a:r>
            <a:r>
              <a:rPr lang="en-US" altLang="zh-TW" sz="2400" dirty="0">
                <a:solidFill>
                  <a:srgbClr val="09405E"/>
                </a:solidFill>
                <a:latin typeface="Microsoft YaHei" charset="-122"/>
                <a:ea typeface="Microsoft YaHei" charset="-122"/>
                <a:cs typeface="Microsoft YaHei" charset="-122"/>
              </a:rPr>
              <a:t>)</a:t>
            </a:r>
            <a:endParaRPr lang="zh-TW"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 name="文字方塊 1"/>
              <p:cNvSpPr txBox="1"/>
              <p:nvPr/>
            </p:nvSpPr>
            <p:spPr>
              <a:xfrm>
                <a:off x="10080865" y="922233"/>
                <a:ext cx="598497" cy="865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solidFill>
                                <a:srgbClr val="09405E"/>
                              </a:solidFill>
                              <a:latin typeface="Cambria Math" charset="0"/>
                              <a:ea typeface="Microsoft YaHei" charset="-122"/>
                              <a:cs typeface="Microsoft YaHei" charset="-122"/>
                            </a:rPr>
                          </m:ctrlPr>
                        </m:fPr>
                        <m:num>
                          <m:r>
                            <a:rPr lang="en-US" altLang="zh-TW" sz="2400">
                              <a:solidFill>
                                <a:srgbClr val="09405E"/>
                              </a:solidFill>
                              <a:latin typeface="Cambria Math" charset="0"/>
                              <a:ea typeface="Microsoft YaHei" charset="-122"/>
                              <a:cs typeface="Microsoft YaHei" charset="-122"/>
                            </a:rPr>
                            <m:t>𝜕</m:t>
                          </m:r>
                          <m:sSup>
                            <m:sSupPr>
                              <m:ctrlPr>
                                <a:rPr lang="en-US" altLang="zh-TW" sz="2400" i="1">
                                  <a:solidFill>
                                    <a:srgbClr val="09405E"/>
                                  </a:solidFill>
                                  <a:latin typeface="Cambria Math" charset="0"/>
                                  <a:ea typeface="Microsoft YaHei" charset="-122"/>
                                  <a:cs typeface="Microsoft YaHei" charset="-122"/>
                                </a:rPr>
                              </m:ctrlPr>
                            </m:sSupPr>
                            <m:e>
                              <m:r>
                                <a:rPr lang="en-US" altLang="zh-TW" sz="2400">
                                  <a:solidFill>
                                    <a:srgbClr val="09405E"/>
                                  </a:solidFill>
                                  <a:latin typeface="Cambria Math" charset="0"/>
                                  <a:ea typeface="Microsoft YaHei" charset="-122"/>
                                  <a:cs typeface="Microsoft YaHei" charset="-122"/>
                                </a:rPr>
                                <m:t>𝑎</m:t>
                              </m:r>
                            </m:e>
                            <m:sup>
                              <m:r>
                                <a:rPr lang="en-US" altLang="zh-TW" sz="2400">
                                  <a:solidFill>
                                    <a:srgbClr val="09405E"/>
                                  </a:solidFill>
                                  <a:latin typeface="Cambria Math" charset="0"/>
                                  <a:ea typeface="Microsoft YaHei" charset="-122"/>
                                  <a:cs typeface="Microsoft YaHei" charset="-122"/>
                                </a:rPr>
                                <m:t>𝑘</m:t>
                              </m:r>
                            </m:sup>
                          </m:sSup>
                        </m:num>
                        <m:den>
                          <m:r>
                            <a:rPr lang="en-US" altLang="zh-TW" sz="2400">
                              <a:solidFill>
                                <a:srgbClr val="09405E"/>
                              </a:solidFill>
                              <a:latin typeface="Cambria Math" charset="0"/>
                              <a:ea typeface="Microsoft YaHei" charset="-122"/>
                              <a:cs typeface="Microsoft YaHei" charset="-122"/>
                            </a:rPr>
                            <m:t>𝜕</m:t>
                          </m:r>
                          <m:sSub>
                            <m:sSubPr>
                              <m:ctrlPr>
                                <a:rPr lang="en-US" altLang="zh-TW" sz="2400" i="1">
                                  <a:solidFill>
                                    <a:srgbClr val="09405E"/>
                                  </a:solidFill>
                                  <a:latin typeface="Cambria Math" charset="0"/>
                                  <a:ea typeface="Microsoft YaHei" charset="-122"/>
                                  <a:cs typeface="Microsoft YaHei" charset="-122"/>
                                </a:rPr>
                              </m:ctrlPr>
                            </m:sSubPr>
                            <m:e>
                              <m:r>
                                <a:rPr lang="en-US" altLang="zh-TW" sz="2400">
                                  <a:solidFill>
                                    <a:srgbClr val="09405E"/>
                                  </a:solidFill>
                                  <a:latin typeface="Cambria Math" charset="0"/>
                                  <a:ea typeface="Microsoft YaHei" charset="-122"/>
                                  <a:cs typeface="Microsoft YaHei" charset="-122"/>
                                </a:rPr>
                                <m:t>𝑥</m:t>
                              </m:r>
                            </m:e>
                            <m:sub>
                              <m:r>
                                <a:rPr lang="en-US" altLang="zh-TW" sz="2400">
                                  <a:solidFill>
                                    <a:srgbClr val="09405E"/>
                                  </a:solidFill>
                                  <a:latin typeface="Cambria Math" charset="0"/>
                                  <a:ea typeface="Microsoft YaHei" charset="-122"/>
                                  <a:cs typeface="Microsoft YaHei" charset="-122"/>
                                </a:rPr>
                                <m:t>𝑖𝑗</m:t>
                              </m:r>
                            </m:sub>
                          </m:sSub>
                        </m:den>
                      </m:f>
                    </m:oMath>
                  </m:oMathPara>
                </a14:m>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2" name="文字方塊 1"/>
              <p:cNvSpPr txBox="1">
                <a:spLocks noRot="1" noChangeAspect="1" noMove="1" noResize="1" noEditPoints="1" noAdjustHandles="1" noChangeArrowheads="1" noChangeShapeType="1" noTextEdit="1"/>
              </p:cNvSpPr>
              <p:nvPr/>
            </p:nvSpPr>
            <p:spPr>
              <a:xfrm>
                <a:off x="10080865" y="922233"/>
                <a:ext cx="598497" cy="865430"/>
              </a:xfrm>
              <a:prstGeom prst="rect">
                <a:avLst/>
              </a:prstGeom>
              <a:blipFill rotWithShape="0">
                <a:blip r:embed="rId9"/>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a:xfrm>
            <a:off x="779808" y="139836"/>
            <a:ext cx="9753146" cy="674233"/>
          </a:xfrm>
        </p:spPr>
        <p:txBody>
          <a:bodyPr/>
          <a:lstStyle/>
          <a:p>
            <a:r>
              <a:rPr kumimoji="1" lang="en-US" altLang="zh-CN" dirty="0" smtClean="0"/>
              <a:t>CNN</a:t>
            </a:r>
            <a:r>
              <a:rPr kumimoji="1" lang="zh-CN" altLang="en-US" dirty="0" smtClean="0"/>
              <a:t>学到了什么？</a:t>
            </a:r>
            <a:endParaRPr kumimoji="1" lang="zh-CN" altLang="en-US" dirty="0"/>
          </a:p>
        </p:txBody>
      </p:sp>
    </p:spTree>
    <p:extLst>
      <p:ext uri="{BB962C8B-B14F-4D97-AF65-F5344CB8AC3E}">
        <p14:creationId xmlns:p14="http://schemas.microsoft.com/office/powerpoint/2010/main" val="6563127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50" grpId="0"/>
      <p:bldP spid="51" grpId="0" animBg="1"/>
      <p:bldP spid="53" grpId="0" animBg="1"/>
      <p:bldP spid="54" grpId="0"/>
      <p:bldP spid="55" grpId="0"/>
      <p:bldP spid="56" grpId="0"/>
      <p:bldP spid="57" grpId="0"/>
      <p:bldP spid="58"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004786" y="20330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7" name="矩形 6"/>
          <p:cNvSpPr/>
          <p:nvPr/>
        </p:nvSpPr>
        <p:spPr>
          <a:xfrm>
            <a:off x="8004786" y="4201307"/>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8" name="矩形 7"/>
          <p:cNvSpPr/>
          <p:nvPr/>
        </p:nvSpPr>
        <p:spPr>
          <a:xfrm>
            <a:off x="8004786" y="5234559"/>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9" name="向下箭號 11"/>
          <p:cNvSpPr/>
          <p:nvPr/>
        </p:nvSpPr>
        <p:spPr>
          <a:xfrm>
            <a:off x="8624483" y="1555337"/>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8624483" y="2666119"/>
            <a:ext cx="545690" cy="13979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9"/>
          <p:cNvSpPr/>
          <p:nvPr/>
        </p:nvSpPr>
        <p:spPr>
          <a:xfrm>
            <a:off x="8624483" y="479275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p:cNvSpPr txBox="1"/>
          <p:nvPr/>
        </p:nvSpPr>
        <p:spPr>
          <a:xfrm>
            <a:off x="7886736" y="1131775"/>
            <a:ext cx="204676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输入</a:t>
            </a:r>
            <a:endParaRPr lang="zh-TW" altLang="en-US" sz="2400" dirty="0">
              <a:solidFill>
                <a:srgbClr val="09405E"/>
              </a:solidFill>
              <a:latin typeface="Microsoft YaHei" charset="-122"/>
              <a:ea typeface="Microsoft YaHei" charset="-122"/>
              <a:cs typeface="Microsoft YaHei" charset="-122"/>
            </a:endParaRPr>
          </a:p>
        </p:txBody>
      </p:sp>
      <p:sp>
        <p:nvSpPr>
          <p:cNvPr id="14" name="文字方塊 13"/>
          <p:cNvSpPr txBox="1"/>
          <p:nvPr/>
        </p:nvSpPr>
        <p:spPr>
          <a:xfrm>
            <a:off x="6859521" y="1895828"/>
            <a:ext cx="1126435" cy="830997"/>
          </a:xfrm>
          <a:prstGeom prst="rect">
            <a:avLst/>
          </a:prstGeom>
          <a:noFill/>
        </p:spPr>
        <p:txBody>
          <a:bodyPr wrap="square" rtlCol="0">
            <a:spAutoFit/>
          </a:bodyPr>
          <a:lstStyle/>
          <a:p>
            <a:pPr algn="ctr"/>
            <a:r>
              <a:rPr lang="en-US" altLang="zh-TW" sz="2400" dirty="0">
                <a:solidFill>
                  <a:srgbClr val="09405E"/>
                </a:solidFill>
                <a:latin typeface="Microsoft YaHei" charset="-122"/>
                <a:ea typeface="Microsoft YaHei" charset="-122"/>
                <a:cs typeface="Microsoft YaHei" charset="-122"/>
              </a:rPr>
              <a:t>3x3 </a:t>
            </a:r>
          </a:p>
          <a:p>
            <a:r>
              <a:rPr lang="zh-CN" altLang="en-US" sz="2400" dirty="0">
                <a:solidFill>
                  <a:srgbClr val="09405E"/>
                </a:solidFill>
                <a:latin typeface="Microsoft YaHei" charset="-122"/>
                <a:ea typeface="Microsoft YaHei" charset="-122"/>
                <a:cs typeface="Microsoft YaHei" charset="-122"/>
              </a:rPr>
              <a:t>滤波器</a:t>
            </a:r>
            <a:endParaRPr lang="zh-TW" altLang="en-US" sz="2400" dirty="0">
              <a:solidFill>
                <a:srgbClr val="09405E"/>
              </a:solidFill>
              <a:latin typeface="Microsoft YaHei" charset="-122"/>
              <a:ea typeface="Microsoft YaHei" charset="-122"/>
              <a:cs typeface="Microsoft YaHei" charset="-122"/>
            </a:endParaRPr>
          </a:p>
        </p:txBody>
      </p:sp>
      <p:sp>
        <p:nvSpPr>
          <p:cNvPr id="15" name="文字方塊 14"/>
          <p:cNvSpPr txBox="1"/>
          <p:nvPr/>
        </p:nvSpPr>
        <p:spPr>
          <a:xfrm>
            <a:off x="6870232" y="4064053"/>
            <a:ext cx="1126435" cy="830997"/>
          </a:xfrm>
          <a:prstGeom prst="rect">
            <a:avLst/>
          </a:prstGeom>
          <a:noFill/>
        </p:spPr>
        <p:txBody>
          <a:bodyPr wrap="square" rtlCol="0">
            <a:spAutoFit/>
          </a:bodyPr>
          <a:lstStyle/>
          <a:p>
            <a:pPr algn="ctr"/>
            <a:r>
              <a:rPr lang="en-US" altLang="zh-TW" sz="2400" dirty="0">
                <a:solidFill>
                  <a:srgbClr val="09405E"/>
                </a:solidFill>
                <a:latin typeface="Microsoft YaHei" charset="-122"/>
                <a:ea typeface="Microsoft YaHei" charset="-122"/>
                <a:cs typeface="Microsoft YaHei" charset="-122"/>
              </a:rPr>
              <a:t>3x3 </a:t>
            </a:r>
            <a:endParaRPr lang="en-US" altLang="zh-TW" sz="2400" dirty="0" smtClean="0">
              <a:solidFill>
                <a:srgbClr val="09405E"/>
              </a:solidFill>
              <a:latin typeface="Microsoft YaHei" charset="-122"/>
              <a:ea typeface="Microsoft YaHei" charset="-122"/>
              <a:cs typeface="Microsoft YaHei" charset="-122"/>
            </a:endParaRPr>
          </a:p>
          <a:p>
            <a:pPr algn="ctr"/>
            <a:r>
              <a:rPr lang="zh-CN" altLang="en-US" sz="2400" dirty="0" smtClean="0">
                <a:solidFill>
                  <a:srgbClr val="09405E"/>
                </a:solidFill>
                <a:latin typeface="Microsoft YaHei" charset="-122"/>
                <a:ea typeface="Microsoft YaHei" charset="-122"/>
                <a:cs typeface="Microsoft YaHei" charset="-122"/>
              </a:rPr>
              <a:t>滤</a:t>
            </a:r>
            <a:r>
              <a:rPr lang="zh-CN" altLang="en-US" sz="2400" dirty="0">
                <a:solidFill>
                  <a:srgbClr val="09405E"/>
                </a:solidFill>
                <a:latin typeface="Microsoft YaHei" charset="-122"/>
                <a:ea typeface="Microsoft YaHei" charset="-122"/>
                <a:cs typeface="Microsoft YaHei" charset="-122"/>
              </a:rPr>
              <a:t>波器</a:t>
            </a:r>
            <a:endParaRPr lang="zh-TW"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0" name="文字方塊 19"/>
              <p:cNvSpPr txBox="1"/>
              <p:nvPr/>
            </p:nvSpPr>
            <p:spPr>
              <a:xfrm>
                <a:off x="55063" y="1010576"/>
                <a:ext cx="5915829"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假设第</a:t>
                </a:r>
                <a14:m>
                  <m:oMath xmlns:m="http://schemas.openxmlformats.org/officeDocument/2006/math">
                    <m:r>
                      <a:rPr lang="en-US" altLang="zh-TW" sz="2400" dirty="0">
                        <a:solidFill>
                          <a:srgbClr val="09405E"/>
                        </a:solidFill>
                        <a:latin typeface="Cambria Math" charset="0"/>
                        <a:ea typeface="Microsoft YaHei" charset="-122"/>
                        <a:cs typeface="Microsoft YaHei" charset="-122"/>
                      </a:rPr>
                      <m:t>𝑘</m:t>
                    </m:r>
                  </m:oMath>
                </a14:m>
                <a:r>
                  <a:rPr lang="zh-CN" altLang="en-US" sz="2400" dirty="0">
                    <a:solidFill>
                      <a:srgbClr val="09405E"/>
                    </a:solidFill>
                    <a:latin typeface="Microsoft YaHei" charset="-122"/>
                    <a:ea typeface="Microsoft YaHei" charset="-122"/>
                    <a:cs typeface="Microsoft YaHei" charset="-122"/>
                  </a:rPr>
                  <a:t>个滤波器的输出：</a:t>
                </a:r>
                <a14:m>
                  <m:oMath xmlns:m="http://schemas.openxmlformats.org/officeDocument/2006/math">
                    <m:r>
                      <a:rPr lang="en-US" altLang="zh-CN" sz="2400" dirty="0">
                        <a:solidFill>
                          <a:srgbClr val="09405E"/>
                        </a:solidFill>
                        <a:latin typeface="Cambria Math" charset="0"/>
                        <a:ea typeface="Microsoft YaHei" charset="-122"/>
                        <a:cs typeface="Microsoft YaHei" charset="-122"/>
                      </a:rPr>
                      <m:t>𝑛</m:t>
                    </m:r>
                    <m:r>
                      <a:rPr lang="en-US" altLang="zh-TW" sz="2400" dirty="0">
                        <a:solidFill>
                          <a:srgbClr val="09405E"/>
                        </a:solidFill>
                        <a:latin typeface="Cambria Math" charset="0"/>
                        <a:ea typeface="Microsoft YaHei" charset="-122"/>
                        <a:cs typeface="Microsoft YaHei" charset="-122"/>
                      </a:rPr>
                      <m:t> × </m:t>
                    </m:r>
                    <m:r>
                      <a:rPr lang="en-US" altLang="zh-TW" sz="2400" dirty="0">
                        <a:solidFill>
                          <a:srgbClr val="09405E"/>
                        </a:solidFill>
                        <a:latin typeface="Cambria Math" charset="0"/>
                        <a:ea typeface="Microsoft YaHei" charset="-122"/>
                        <a:cs typeface="Microsoft YaHei" charset="-122"/>
                      </a:rPr>
                      <m:t>𝑛</m:t>
                    </m:r>
                    <m:r>
                      <a:rPr lang="en-US" altLang="zh-TW" sz="2400" dirty="0">
                        <a:solidFill>
                          <a:srgbClr val="09405E"/>
                        </a:solidFill>
                        <a:latin typeface="Cambria Math" charset="0"/>
                        <a:ea typeface="Microsoft YaHei" charset="-122"/>
                        <a:cs typeface="Microsoft YaHei" charset="-122"/>
                      </a:rPr>
                      <m:t> </m:t>
                    </m:r>
                  </m:oMath>
                </a14:m>
                <a:r>
                  <a:rPr lang="zh-CN" altLang="en-US" sz="2400" dirty="0">
                    <a:solidFill>
                      <a:srgbClr val="09405E"/>
                    </a:solidFill>
                    <a:latin typeface="Microsoft YaHei" charset="-122"/>
                    <a:ea typeface="Microsoft YaHei" charset="-122"/>
                    <a:cs typeface="Microsoft YaHei" charset="-122"/>
                  </a:rPr>
                  <a:t>的矩阵</a:t>
                </a:r>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55063" y="1010576"/>
                <a:ext cx="5915829" cy="461665"/>
              </a:xfrm>
              <a:prstGeom prst="rect">
                <a:avLst/>
              </a:prstGeom>
              <a:blipFill rotWithShape="0">
                <a:blip r:embed="rId2"/>
                <a:stretch>
                  <a:fillRect l="-1546" t="-102632" b="-131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779808" y="1858970"/>
                <a:ext cx="4696416"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第</a:t>
                </a:r>
                <a14:m>
                  <m:oMath xmlns:m="http://schemas.openxmlformats.org/officeDocument/2006/math">
                    <m:r>
                      <a:rPr lang="en-US" altLang="zh-TW" sz="2400" dirty="0">
                        <a:solidFill>
                          <a:srgbClr val="09405E"/>
                        </a:solidFill>
                        <a:latin typeface="Cambria Math" charset="0"/>
                        <a:ea typeface="Microsoft YaHei" charset="-122"/>
                        <a:cs typeface="Microsoft YaHei" charset="-122"/>
                      </a:rPr>
                      <m:t>𝑘</m:t>
                    </m:r>
                  </m:oMath>
                </a14:m>
                <a:r>
                  <a:rPr lang="zh-CN" altLang="en-US" sz="2400" dirty="0">
                    <a:solidFill>
                      <a:srgbClr val="09405E"/>
                    </a:solidFill>
                    <a:latin typeface="Microsoft YaHei" charset="-122"/>
                    <a:ea typeface="Microsoft YaHei" charset="-122"/>
                    <a:cs typeface="Microsoft YaHei" charset="-122"/>
                  </a:rPr>
                  <a:t>个滤波器的激活程度：</a:t>
                </a:r>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779808" y="1858970"/>
                <a:ext cx="4696416" cy="461665"/>
              </a:xfrm>
              <a:prstGeom prst="rect">
                <a:avLst/>
              </a:prstGeom>
              <a:blipFill rotWithShape="0">
                <a:blip r:embed="rId3"/>
                <a:stretch>
                  <a:fillRect l="-2078"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4535330" y="1579284"/>
                <a:ext cx="2120901" cy="1079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solidFill>
                                <a:srgbClr val="09405E"/>
                              </a:solidFill>
                              <a:latin typeface="Cambria Math" charset="0"/>
                              <a:ea typeface="Microsoft YaHei" charset="-122"/>
                              <a:cs typeface="Microsoft YaHei" charset="-122"/>
                            </a:rPr>
                          </m:ctrlPr>
                        </m:sSupPr>
                        <m:e>
                          <m:r>
                            <a:rPr lang="en-US" altLang="zh-TW" sz="2400">
                              <a:solidFill>
                                <a:srgbClr val="09405E"/>
                              </a:solidFill>
                              <a:latin typeface="Cambria Math" charset="0"/>
                              <a:ea typeface="Microsoft YaHei" charset="-122"/>
                              <a:cs typeface="Microsoft YaHei" charset="-122"/>
                            </a:rPr>
                            <m:t>𝑎</m:t>
                          </m:r>
                        </m:e>
                        <m:sup>
                          <m:r>
                            <a:rPr lang="en-US" altLang="zh-TW" sz="2400">
                              <a:solidFill>
                                <a:srgbClr val="09405E"/>
                              </a:solidFill>
                              <a:latin typeface="Cambria Math" charset="0"/>
                              <a:ea typeface="Microsoft YaHei" charset="-122"/>
                              <a:cs typeface="Microsoft YaHei" charset="-122"/>
                            </a:rPr>
                            <m:t>𝑘</m:t>
                          </m:r>
                        </m:sup>
                      </m:sSup>
                      <m:r>
                        <a:rPr lang="en-US" altLang="zh-TW" sz="2400">
                          <a:solidFill>
                            <a:srgbClr val="09405E"/>
                          </a:solidFill>
                          <a:latin typeface="Cambria Math" charset="0"/>
                          <a:ea typeface="Microsoft YaHei" charset="-122"/>
                          <a:cs typeface="Microsoft YaHei" charset="-122"/>
                        </a:rPr>
                        <m:t>=</m:t>
                      </m:r>
                      <m:nary>
                        <m:naryPr>
                          <m:chr m:val="∑"/>
                          <m:ctrlPr>
                            <a:rPr lang="en-US" altLang="zh-TW" sz="2400" i="1">
                              <a:solidFill>
                                <a:srgbClr val="09405E"/>
                              </a:solidFill>
                              <a:latin typeface="Cambria Math" charset="0"/>
                              <a:ea typeface="Microsoft YaHei" charset="-122"/>
                              <a:cs typeface="Microsoft YaHei" charset="-122"/>
                            </a:rPr>
                          </m:ctrlPr>
                        </m:naryPr>
                        <m:sub>
                          <m:r>
                            <m:rPr>
                              <m:brk m:alnAt="23"/>
                            </m:rPr>
                            <a:rPr lang="en-US" altLang="zh-TW" sz="2400">
                              <a:solidFill>
                                <a:srgbClr val="09405E"/>
                              </a:solidFill>
                              <a:latin typeface="Cambria Math" charset="0"/>
                              <a:ea typeface="Microsoft YaHei" charset="-122"/>
                              <a:cs typeface="Microsoft YaHei" charset="-122"/>
                            </a:rPr>
                            <m:t>𝑖</m:t>
                          </m:r>
                          <m:r>
                            <a:rPr lang="en-US" altLang="zh-TW" sz="2400">
                              <a:solidFill>
                                <a:srgbClr val="09405E"/>
                              </a:solidFill>
                              <a:latin typeface="Cambria Math" charset="0"/>
                              <a:ea typeface="Microsoft YaHei" charset="-122"/>
                              <a:cs typeface="Microsoft YaHei" charset="-122"/>
                            </a:rPr>
                            <m:t>=1</m:t>
                          </m:r>
                        </m:sub>
                        <m:sup>
                          <m:r>
                            <a:rPr lang="en-US" altLang="zh-CN" sz="2400">
                              <a:solidFill>
                                <a:srgbClr val="09405E"/>
                              </a:solidFill>
                              <a:latin typeface="Cambria Math" charset="0"/>
                              <a:ea typeface="Microsoft YaHei" charset="-122"/>
                              <a:cs typeface="Microsoft YaHei" charset="-122"/>
                            </a:rPr>
                            <m:t>𝑛</m:t>
                          </m:r>
                        </m:sup>
                        <m:e>
                          <m:nary>
                            <m:naryPr>
                              <m:chr m:val="∑"/>
                              <m:ctrlPr>
                                <a:rPr lang="en-US" altLang="zh-TW" sz="2400" i="1">
                                  <a:solidFill>
                                    <a:srgbClr val="09405E"/>
                                  </a:solidFill>
                                  <a:latin typeface="Cambria Math" charset="0"/>
                                  <a:ea typeface="Microsoft YaHei" charset="-122"/>
                                  <a:cs typeface="Microsoft YaHei" charset="-122"/>
                                </a:rPr>
                              </m:ctrlPr>
                            </m:naryPr>
                            <m:sub>
                              <m:r>
                                <m:rPr>
                                  <m:brk m:alnAt="23"/>
                                </m:rPr>
                                <a:rPr lang="en-US" altLang="zh-TW" sz="2400">
                                  <a:solidFill>
                                    <a:srgbClr val="09405E"/>
                                  </a:solidFill>
                                  <a:latin typeface="Cambria Math" charset="0"/>
                                  <a:ea typeface="Microsoft YaHei" charset="-122"/>
                                  <a:cs typeface="Microsoft YaHei" charset="-122"/>
                                </a:rPr>
                                <m:t>𝑗</m:t>
                              </m:r>
                              <m:r>
                                <a:rPr lang="en-US" altLang="zh-TW" sz="2400">
                                  <a:solidFill>
                                    <a:srgbClr val="09405E"/>
                                  </a:solidFill>
                                  <a:latin typeface="Cambria Math" charset="0"/>
                                  <a:ea typeface="Microsoft YaHei" charset="-122"/>
                                  <a:cs typeface="Microsoft YaHei" charset="-122"/>
                                </a:rPr>
                                <m:t>=1</m:t>
                              </m:r>
                            </m:sub>
                            <m:sup>
                              <m:r>
                                <a:rPr lang="en-US" altLang="zh-TW" sz="2400">
                                  <a:solidFill>
                                    <a:srgbClr val="09405E"/>
                                  </a:solidFill>
                                  <a:latin typeface="Cambria Math" charset="0"/>
                                  <a:ea typeface="Microsoft YaHei" charset="-122"/>
                                  <a:cs typeface="Microsoft YaHei" charset="-122"/>
                                </a:rPr>
                                <m:t>𝑛</m:t>
                              </m:r>
                            </m:sup>
                            <m:e>
                              <m:sSubSup>
                                <m:sSubSupPr>
                                  <m:ctrlPr>
                                    <a:rPr lang="en-US" altLang="zh-TW" sz="2400" i="1">
                                      <a:solidFill>
                                        <a:srgbClr val="09405E"/>
                                      </a:solidFill>
                                      <a:latin typeface="Cambria Math" charset="0"/>
                                      <a:ea typeface="Microsoft YaHei" charset="-122"/>
                                      <a:cs typeface="Microsoft YaHei" charset="-122"/>
                                    </a:rPr>
                                  </m:ctrlPr>
                                </m:sSubSupPr>
                                <m:e>
                                  <m:r>
                                    <a:rPr lang="en-US" altLang="zh-TW" sz="2400">
                                      <a:solidFill>
                                        <a:srgbClr val="09405E"/>
                                      </a:solidFill>
                                      <a:latin typeface="Cambria Math" charset="0"/>
                                      <a:ea typeface="Microsoft YaHei" charset="-122"/>
                                      <a:cs typeface="Microsoft YaHei" charset="-122"/>
                                    </a:rPr>
                                    <m:t>𝑎</m:t>
                                  </m:r>
                                </m:e>
                                <m:sub>
                                  <m:r>
                                    <a:rPr lang="en-US" altLang="zh-TW" sz="2400">
                                      <a:solidFill>
                                        <a:srgbClr val="09405E"/>
                                      </a:solidFill>
                                      <a:latin typeface="Cambria Math" charset="0"/>
                                      <a:ea typeface="Microsoft YaHei" charset="-122"/>
                                      <a:cs typeface="Microsoft YaHei" charset="-122"/>
                                    </a:rPr>
                                    <m:t>𝑖𝑗</m:t>
                                  </m:r>
                                </m:sub>
                                <m:sup>
                                  <m:r>
                                    <a:rPr lang="en-US" altLang="zh-TW" sz="2400">
                                      <a:solidFill>
                                        <a:srgbClr val="09405E"/>
                                      </a:solidFill>
                                      <a:latin typeface="Cambria Math" charset="0"/>
                                      <a:ea typeface="Microsoft YaHei" charset="-122"/>
                                      <a:cs typeface="Microsoft YaHei" charset="-122"/>
                                    </a:rPr>
                                    <m:t>𝑘</m:t>
                                  </m:r>
                                </m:sup>
                              </m:sSubSup>
                            </m:e>
                          </m:nary>
                        </m:e>
                      </m:nary>
                    </m:oMath>
                  </m:oMathPara>
                </a14:m>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4535330" y="1579284"/>
                <a:ext cx="2120901" cy="1079334"/>
              </a:xfrm>
              <a:prstGeom prst="rect">
                <a:avLst/>
              </a:prstGeom>
              <a:blipFill rotWithShape="0">
                <a:blip r:embed="rId4"/>
                <a:stretch>
                  <a:fillRect/>
                </a:stretch>
              </a:blipFill>
            </p:spPr>
            <p:txBody>
              <a:bodyPr/>
              <a:lstStyle/>
              <a:p>
                <a:r>
                  <a:rPr lang="zh-CN" altLang="en-US">
                    <a:noFill/>
                  </a:rPr>
                  <a:t> </a:t>
                </a:r>
              </a:p>
            </p:txBody>
          </p:sp>
        </mc:Fallback>
      </mc:AlternateContent>
      <p:sp>
        <p:nvSpPr>
          <p:cNvPr id="56" name="文字方塊 55"/>
          <p:cNvSpPr txBox="1"/>
          <p:nvPr/>
        </p:nvSpPr>
        <p:spPr>
          <a:xfrm>
            <a:off x="8598966" y="649262"/>
            <a:ext cx="622300" cy="523220"/>
          </a:xfrm>
          <a:prstGeom prst="rect">
            <a:avLst/>
          </a:prstGeom>
          <a:noFill/>
        </p:spPr>
        <p:txBody>
          <a:bodyPr wrap="square" rtlCol="0">
            <a:spAutoFit/>
          </a:bodyPr>
          <a:lstStyle/>
          <a:p>
            <a:pPr algn="ctr"/>
            <a:r>
              <a:rPr lang="en-US" altLang="zh-TW" sz="2800" dirty="0"/>
              <a:t>x</a:t>
            </a:r>
            <a:endParaRPr lang="zh-TW" altLang="en-US" sz="2800" dirty="0"/>
          </a:p>
        </p:txBody>
      </p:sp>
      <mc:AlternateContent xmlns:mc="http://schemas.openxmlformats.org/markup-compatibility/2006" xmlns:a14="http://schemas.microsoft.com/office/drawing/2010/main">
        <mc:Choice Requires="a14">
          <p:sp>
            <p:nvSpPr>
              <p:cNvPr id="57" name="文字方塊 56"/>
              <p:cNvSpPr txBox="1"/>
              <p:nvPr/>
            </p:nvSpPr>
            <p:spPr>
              <a:xfrm>
                <a:off x="1875734" y="2654393"/>
                <a:ext cx="2274854" cy="498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charset="0"/>
                            </a:rPr>
                          </m:ctrlPr>
                        </m:funcPr>
                        <m:fName>
                          <m:limLow>
                            <m:limLowPr>
                              <m:ctrlPr>
                                <a:rPr lang="en-US" altLang="zh-TW" sz="2400" i="1">
                                  <a:latin typeface="Cambria Math"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lim>
                          </m:limLow>
                        </m:fName>
                        <m:e>
                          <m:sSup>
                            <m:sSupPr>
                              <m:ctrlPr>
                                <a:rPr lang="en-US" altLang="zh-TW" sz="2400" i="1">
                                  <a:latin typeface="Cambria Math"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𝑘</m:t>
                              </m:r>
                            </m:sup>
                          </m:sSup>
                        </m:e>
                      </m:func>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351734" y="2654393"/>
                <a:ext cx="2274854" cy="498278"/>
              </a:xfrm>
              <a:prstGeom prst="rect">
                <a:avLst/>
              </a:prstGeom>
              <a:blipFill>
                <a:blip r:embed="rId5"/>
                <a:stretch>
                  <a:fillRect l="-1609" r="-536" b="-9756"/>
                </a:stretch>
              </a:blipFill>
            </p:spPr>
            <p:txBody>
              <a:bodyPr/>
              <a:lstStyle/>
              <a:p>
                <a:r>
                  <a:rPr lang="zh-TW" altLang="en-US">
                    <a:noFill/>
                  </a:rPr>
                  <a:t> </a:t>
                </a:r>
              </a:p>
            </p:txBody>
          </p:sp>
        </mc:Fallback>
      </mc:AlternateContent>
      <p:sp>
        <p:nvSpPr>
          <p:cNvPr id="58" name="文字方塊 57"/>
          <p:cNvSpPr txBox="1"/>
          <p:nvPr/>
        </p:nvSpPr>
        <p:spPr>
          <a:xfrm>
            <a:off x="4150589" y="2636517"/>
            <a:ext cx="2390351" cy="461665"/>
          </a:xfrm>
          <a:prstGeom prst="rect">
            <a:avLst/>
          </a:prstGeom>
          <a:noFill/>
        </p:spPr>
        <p:txBody>
          <a:bodyPr wrap="square" rtlCol="0">
            <a:spAutoFit/>
          </a:bodyPr>
          <a:lstStyle/>
          <a:p>
            <a:r>
              <a:rPr lang="en-US" altLang="zh-TW"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梯度上升</a:t>
            </a:r>
            <a:r>
              <a:rPr lang="en-US" altLang="zh-TW" sz="2400" dirty="0">
                <a:solidFill>
                  <a:srgbClr val="09405E"/>
                </a:solidFill>
                <a:latin typeface="Microsoft YaHei" charset="-122"/>
                <a:ea typeface="Microsoft YaHei" charset="-122"/>
                <a:cs typeface="Microsoft YaHei" charset="-122"/>
              </a:rPr>
              <a:t>)</a:t>
            </a:r>
            <a:endParaRPr lang="zh-TW" altLang="en-US" sz="2400" dirty="0">
              <a:solidFill>
                <a:srgbClr val="09405E"/>
              </a:solidFill>
              <a:latin typeface="Microsoft YaHei" charset="-122"/>
              <a:ea typeface="Microsoft YaHei" charset="-122"/>
              <a:cs typeface="Microsoft YaHei" charset="-122"/>
            </a:endParaRPr>
          </a:p>
        </p:txBody>
      </p:sp>
      <p:sp>
        <p:nvSpPr>
          <p:cNvPr id="3" name="标题 2"/>
          <p:cNvSpPr>
            <a:spLocks noGrp="1"/>
          </p:cNvSpPr>
          <p:nvPr>
            <p:ph type="title"/>
          </p:nvPr>
        </p:nvSpPr>
        <p:spPr>
          <a:xfrm>
            <a:off x="779808" y="139836"/>
            <a:ext cx="9753146" cy="674233"/>
          </a:xfrm>
        </p:spPr>
        <p:txBody>
          <a:bodyPr/>
          <a:lstStyle/>
          <a:p>
            <a:r>
              <a:rPr kumimoji="1" lang="en-US" altLang="zh-CN" dirty="0" smtClean="0"/>
              <a:t>CNN</a:t>
            </a:r>
            <a:r>
              <a:rPr kumimoji="1" lang="zh-CN" altLang="en-US" dirty="0" smtClean="0"/>
              <a:t>学到了什么？</a:t>
            </a:r>
            <a:endParaRPr kumimoji="1" lang="zh-CN" altLang="en-US" dirty="0"/>
          </a:p>
        </p:txBody>
      </p:sp>
      <p:pic>
        <p:nvPicPr>
          <p:cNvPr id="40" name="圖片 3"/>
          <p:cNvPicPr>
            <a:picLocks noChangeAspect="1"/>
          </p:cNvPicPr>
          <p:nvPr/>
        </p:nvPicPr>
        <p:blipFill>
          <a:blip r:embed="rId6"/>
          <a:stretch>
            <a:fillRect/>
          </a:stretch>
        </p:blipFill>
        <p:spPr>
          <a:xfrm>
            <a:off x="2162794" y="3381127"/>
            <a:ext cx="4079621" cy="3027844"/>
          </a:xfrm>
          <a:prstGeom prst="rect">
            <a:avLst/>
          </a:prstGeom>
        </p:spPr>
      </p:pic>
      <mc:AlternateContent xmlns:mc="http://schemas.openxmlformats.org/markup-compatibility/2006" xmlns:a14="http://schemas.microsoft.com/office/drawing/2010/main">
        <mc:Choice Requires="a14">
          <p:sp>
            <p:nvSpPr>
              <p:cNvPr id="41" name="文字方塊 1"/>
              <p:cNvSpPr txBox="1"/>
              <p:nvPr/>
            </p:nvSpPr>
            <p:spPr>
              <a:xfrm>
                <a:off x="10080865" y="922233"/>
                <a:ext cx="598497" cy="865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solidFill>
                                <a:srgbClr val="09405E"/>
                              </a:solidFill>
                              <a:latin typeface="Cambria Math" charset="0"/>
                              <a:ea typeface="Microsoft YaHei" charset="-122"/>
                              <a:cs typeface="Microsoft YaHei" charset="-122"/>
                            </a:rPr>
                          </m:ctrlPr>
                        </m:fPr>
                        <m:num>
                          <m:r>
                            <a:rPr lang="en-US" altLang="zh-TW" sz="2400">
                              <a:solidFill>
                                <a:srgbClr val="09405E"/>
                              </a:solidFill>
                              <a:latin typeface="Cambria Math" charset="0"/>
                              <a:ea typeface="Microsoft YaHei" charset="-122"/>
                              <a:cs typeface="Microsoft YaHei" charset="-122"/>
                            </a:rPr>
                            <m:t>𝜕</m:t>
                          </m:r>
                          <m:sSup>
                            <m:sSupPr>
                              <m:ctrlPr>
                                <a:rPr lang="en-US" altLang="zh-TW" sz="2400" i="1">
                                  <a:solidFill>
                                    <a:srgbClr val="09405E"/>
                                  </a:solidFill>
                                  <a:latin typeface="Cambria Math" charset="0"/>
                                  <a:ea typeface="Microsoft YaHei" charset="-122"/>
                                  <a:cs typeface="Microsoft YaHei" charset="-122"/>
                                </a:rPr>
                              </m:ctrlPr>
                            </m:sSupPr>
                            <m:e>
                              <m:r>
                                <a:rPr lang="en-US" altLang="zh-TW" sz="2400">
                                  <a:solidFill>
                                    <a:srgbClr val="09405E"/>
                                  </a:solidFill>
                                  <a:latin typeface="Cambria Math" charset="0"/>
                                  <a:ea typeface="Microsoft YaHei" charset="-122"/>
                                  <a:cs typeface="Microsoft YaHei" charset="-122"/>
                                </a:rPr>
                                <m:t>𝑎</m:t>
                              </m:r>
                            </m:e>
                            <m:sup>
                              <m:r>
                                <a:rPr lang="en-US" altLang="zh-TW" sz="2400">
                                  <a:solidFill>
                                    <a:srgbClr val="09405E"/>
                                  </a:solidFill>
                                  <a:latin typeface="Cambria Math" charset="0"/>
                                  <a:ea typeface="Microsoft YaHei" charset="-122"/>
                                  <a:cs typeface="Microsoft YaHei" charset="-122"/>
                                </a:rPr>
                                <m:t>𝑘</m:t>
                              </m:r>
                            </m:sup>
                          </m:sSup>
                        </m:num>
                        <m:den>
                          <m:r>
                            <a:rPr lang="en-US" altLang="zh-TW" sz="2400">
                              <a:solidFill>
                                <a:srgbClr val="09405E"/>
                              </a:solidFill>
                              <a:latin typeface="Cambria Math" charset="0"/>
                              <a:ea typeface="Microsoft YaHei" charset="-122"/>
                              <a:cs typeface="Microsoft YaHei" charset="-122"/>
                            </a:rPr>
                            <m:t>𝜕</m:t>
                          </m:r>
                          <m:sSub>
                            <m:sSubPr>
                              <m:ctrlPr>
                                <a:rPr lang="en-US" altLang="zh-TW" sz="2400" i="1">
                                  <a:solidFill>
                                    <a:srgbClr val="09405E"/>
                                  </a:solidFill>
                                  <a:latin typeface="Cambria Math" charset="0"/>
                                  <a:ea typeface="Microsoft YaHei" charset="-122"/>
                                  <a:cs typeface="Microsoft YaHei" charset="-122"/>
                                </a:rPr>
                              </m:ctrlPr>
                            </m:sSubPr>
                            <m:e>
                              <m:r>
                                <a:rPr lang="en-US" altLang="zh-TW" sz="2400">
                                  <a:solidFill>
                                    <a:srgbClr val="09405E"/>
                                  </a:solidFill>
                                  <a:latin typeface="Cambria Math" charset="0"/>
                                  <a:ea typeface="Microsoft YaHei" charset="-122"/>
                                  <a:cs typeface="Microsoft YaHei" charset="-122"/>
                                </a:rPr>
                                <m:t>𝑥</m:t>
                              </m:r>
                            </m:e>
                            <m:sub>
                              <m:r>
                                <a:rPr lang="en-US" altLang="zh-TW" sz="2400">
                                  <a:solidFill>
                                    <a:srgbClr val="09405E"/>
                                  </a:solidFill>
                                  <a:latin typeface="Cambria Math" charset="0"/>
                                  <a:ea typeface="Microsoft YaHei" charset="-122"/>
                                  <a:cs typeface="Microsoft YaHei" charset="-122"/>
                                </a:rPr>
                                <m:t>𝑖𝑗</m:t>
                              </m:r>
                            </m:sub>
                          </m:sSub>
                        </m:den>
                      </m:f>
                    </m:oMath>
                  </m:oMathPara>
                </a14:m>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41" name="文字方塊 1"/>
              <p:cNvSpPr txBox="1">
                <a:spLocks noRot="1" noChangeAspect="1" noMove="1" noResize="1" noEditPoints="1" noAdjustHandles="1" noChangeArrowheads="1" noChangeShapeType="1" noTextEdit="1"/>
              </p:cNvSpPr>
              <p:nvPr/>
            </p:nvSpPr>
            <p:spPr>
              <a:xfrm>
                <a:off x="10080865" y="922233"/>
                <a:ext cx="598497" cy="865430"/>
              </a:xfrm>
              <a:prstGeom prst="rect">
                <a:avLst/>
              </a:prstGeom>
              <a:blipFill rotWithShape="0">
                <a:blip r:embed="rId7"/>
                <a:stretch>
                  <a:fillRect/>
                </a:stretch>
              </a:blipFill>
            </p:spPr>
            <p:txBody>
              <a:bodyPr/>
              <a:lstStyle/>
              <a:p>
                <a:r>
                  <a:rPr lang="zh-CN" altLang="en-US">
                    <a:noFill/>
                  </a:rPr>
                  <a:t> </a:t>
                </a:r>
              </a:p>
            </p:txBody>
          </p:sp>
        </mc:Fallback>
      </mc:AlternateContent>
      <p:sp>
        <p:nvSpPr>
          <p:cNvPr id="2" name="矩形 1"/>
          <p:cNvSpPr/>
          <p:nvPr/>
        </p:nvSpPr>
        <p:spPr>
          <a:xfrm>
            <a:off x="146414" y="6434769"/>
            <a:ext cx="8741553" cy="369332"/>
          </a:xfrm>
          <a:prstGeom prst="rect">
            <a:avLst/>
          </a:prstGeom>
        </p:spPr>
        <p:txBody>
          <a:bodyPr wrap="square">
            <a:spAutoFit/>
          </a:bodyPr>
          <a:lstStyle/>
          <a:p>
            <a:r>
              <a:rPr lang="zh-CN" altLang="en-US"/>
              <a:t>https://blog.keras.io/how-convolutional-neural-networks-see-the-world.html</a:t>
            </a:r>
          </a:p>
        </p:txBody>
      </p:sp>
    </p:spTree>
    <p:extLst>
      <p:ext uri="{BB962C8B-B14F-4D97-AF65-F5344CB8AC3E}">
        <p14:creationId xmlns:p14="http://schemas.microsoft.com/office/powerpoint/2010/main" val="885839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080986" y="1019608"/>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7" name="向下箭號 17"/>
          <p:cNvSpPr/>
          <p:nvPr/>
        </p:nvSpPr>
        <p:spPr>
          <a:xfrm>
            <a:off x="8713383" y="1395248"/>
            <a:ext cx="545690" cy="10227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文字方塊 7"/>
          <p:cNvSpPr txBox="1"/>
          <p:nvPr/>
        </p:nvSpPr>
        <p:spPr>
          <a:xfrm>
            <a:off x="8301235" y="270230"/>
            <a:ext cx="1296227"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0" name="向下箭號 17"/>
          <p:cNvSpPr/>
          <p:nvPr/>
        </p:nvSpPr>
        <p:spPr>
          <a:xfrm>
            <a:off x="8714603" y="717876"/>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矩形 10"/>
          <p:cNvSpPr/>
          <p:nvPr/>
        </p:nvSpPr>
        <p:spPr>
          <a:xfrm>
            <a:off x="8080986" y="2464911"/>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2" name="矩形 11"/>
          <p:cNvSpPr/>
          <p:nvPr/>
        </p:nvSpPr>
        <p:spPr>
          <a:xfrm>
            <a:off x="8080986" y="3146680"/>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3" name="向下箭號 17"/>
          <p:cNvSpPr/>
          <p:nvPr/>
        </p:nvSpPr>
        <p:spPr>
          <a:xfrm>
            <a:off x="8713383" y="2840552"/>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向下箭號 17"/>
          <p:cNvSpPr/>
          <p:nvPr/>
        </p:nvSpPr>
        <p:spPr>
          <a:xfrm>
            <a:off x="8713471" y="357181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矩形 14"/>
          <p:cNvSpPr/>
          <p:nvPr/>
        </p:nvSpPr>
        <p:spPr>
          <a:xfrm>
            <a:off x="8080985" y="3899366"/>
            <a:ext cx="1736724" cy="4154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flatten</a:t>
            </a:r>
            <a:endParaRPr lang="zh-TW" altLang="en-US" sz="2400" dirty="0"/>
          </a:p>
        </p:txBody>
      </p:sp>
      <p:pic>
        <p:nvPicPr>
          <p:cNvPr id="16" name="圖片 15"/>
          <p:cNvPicPr>
            <a:picLocks noChangeAspect="1"/>
          </p:cNvPicPr>
          <p:nvPr/>
        </p:nvPicPr>
        <p:blipFill>
          <a:blip r:embed="rId2"/>
          <a:stretch>
            <a:fillRect/>
          </a:stretch>
        </p:blipFill>
        <p:spPr>
          <a:xfrm flipV="1">
            <a:off x="8152523" y="4736335"/>
            <a:ext cx="1619048" cy="1752381"/>
          </a:xfrm>
          <a:prstGeom prst="rect">
            <a:avLst/>
          </a:prstGeom>
        </p:spPr>
      </p:pic>
      <p:sp>
        <p:nvSpPr>
          <p:cNvPr id="17" name="向下箭號 17"/>
          <p:cNvSpPr/>
          <p:nvPr/>
        </p:nvSpPr>
        <p:spPr>
          <a:xfrm>
            <a:off x="8713383" y="436182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7766135" y="6089430"/>
                <a:ext cx="3863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242135" y="6089429"/>
                <a:ext cx="386388" cy="430887"/>
              </a:xfrm>
              <a:prstGeom prst="rect">
                <a:avLst/>
              </a:prstGeom>
              <a:blipFill>
                <a:blip r:embed="rId4"/>
                <a:stretch>
                  <a:fillRect/>
                </a:stretch>
              </a:blipFill>
            </p:spPr>
            <p:txBody>
              <a:bodyPr/>
              <a:lstStyle/>
              <a:p>
                <a:r>
                  <a:rPr lang="zh-TW" altLang="en-US">
                    <a:noFill/>
                  </a:rPr>
                  <a:t> </a:t>
                </a:r>
              </a:p>
            </p:txBody>
          </p:sp>
        </mc:Fallback>
      </mc:AlternateContent>
      <p:cxnSp>
        <p:nvCxnSpPr>
          <p:cNvPr id="19" name="直線單箭頭接點 18"/>
          <p:cNvCxnSpPr/>
          <p:nvPr/>
        </p:nvCxnSpPr>
        <p:spPr>
          <a:xfrm flipH="1">
            <a:off x="8152524" y="6180840"/>
            <a:ext cx="498783" cy="1802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p:cNvSpPr txBox="1"/>
              <p:nvPr/>
            </p:nvSpPr>
            <p:spPr>
              <a:xfrm>
                <a:off x="2418373" y="976432"/>
                <a:ext cx="2225738" cy="50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charset="0"/>
                            </a:rPr>
                          </m:ctrlPr>
                        </m:funcPr>
                        <m:fName>
                          <m:limLow>
                            <m:limLowPr>
                              <m:ctrlPr>
                                <a:rPr lang="en-US" altLang="zh-TW" sz="2400" i="1">
                                  <a:latin typeface="Cambria Math"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lim>
                          </m:limLow>
                        </m:fName>
                        <m:e>
                          <m:sSup>
                            <m:sSupPr>
                              <m:ctrlPr>
                                <a:rPr lang="en-US" altLang="zh-TW" sz="2400" i="1">
                                  <a:latin typeface="Cambria Math"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𝑖</m:t>
                              </m:r>
                            </m:sup>
                          </m:sSup>
                        </m:e>
                      </m:func>
                    </m:oMath>
                  </m:oMathPara>
                </a14:m>
                <a:endParaRPr lang="zh-TW" altLang="en-US"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894373" y="976432"/>
                <a:ext cx="2225738" cy="503664"/>
              </a:xfrm>
              <a:prstGeom prst="rect">
                <a:avLst/>
              </a:prstGeom>
              <a:blipFill>
                <a:blip r:embed="rId5"/>
                <a:stretch>
                  <a:fillRect/>
                </a:stretch>
              </a:blipFill>
            </p:spPr>
            <p:txBody>
              <a:bodyPr/>
              <a:lstStyle/>
              <a:p>
                <a:r>
                  <a:rPr lang="zh-TW" altLang="en-US">
                    <a:noFill/>
                  </a:rPr>
                  <a:t> </a:t>
                </a:r>
              </a:p>
            </p:txBody>
          </p:sp>
        </mc:Fallback>
      </mc:AlternateContent>
      <p:sp>
        <p:nvSpPr>
          <p:cNvPr id="25" name="文字方塊 24"/>
          <p:cNvSpPr txBox="1"/>
          <p:nvPr/>
        </p:nvSpPr>
        <p:spPr>
          <a:xfrm>
            <a:off x="5053887" y="993456"/>
            <a:ext cx="302709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我们</a:t>
            </a:r>
            <a:r>
              <a:rPr lang="zh-CN" altLang="en-US" sz="2400" smtClean="0">
                <a:latin typeface="Microsoft YaHei" charset="-122"/>
                <a:ea typeface="Microsoft YaHei" charset="-122"/>
                <a:cs typeface="Microsoft YaHei" charset="-122"/>
              </a:rPr>
              <a:t>能看到数字吗</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35" name="矩形 34"/>
          <p:cNvSpPr/>
          <p:nvPr/>
        </p:nvSpPr>
        <p:spPr>
          <a:xfrm>
            <a:off x="2017607" y="5407744"/>
            <a:ext cx="5250155" cy="738664"/>
          </a:xfrm>
          <a:prstGeom prst="rect">
            <a:avLst/>
          </a:prstGeom>
        </p:spPr>
        <p:txBody>
          <a:bodyPr wrap="none">
            <a:spAutoFit/>
          </a:bodyPr>
          <a:lstStyle/>
          <a:p>
            <a:r>
              <a:rPr lang="en-US" altLang="zh-TW" sz="2400" dirty="0">
                <a:solidFill>
                  <a:srgbClr val="000000"/>
                </a:solidFill>
                <a:latin typeface="Roboto"/>
              </a:rPr>
              <a:t>Deep Neural Networks are Easily Fooled</a:t>
            </a:r>
          </a:p>
          <a:p>
            <a:r>
              <a:rPr lang="en-US" altLang="zh-TW" dirty="0"/>
              <a:t>https://www.youtube.com/watch?v=M2IebCN9Ht4</a:t>
            </a:r>
            <a:endParaRPr lang="zh-TW" altLang="en-US" dirty="0"/>
          </a:p>
        </p:txBody>
      </p:sp>
      <p:sp>
        <p:nvSpPr>
          <p:cNvPr id="36" name="标题 2"/>
          <p:cNvSpPr>
            <a:spLocks noGrp="1"/>
          </p:cNvSpPr>
          <p:nvPr>
            <p:ph type="title"/>
          </p:nvPr>
        </p:nvSpPr>
        <p:spPr>
          <a:xfrm>
            <a:off x="779808" y="139836"/>
            <a:ext cx="9753146" cy="674233"/>
          </a:xfrm>
        </p:spPr>
        <p:txBody>
          <a:bodyPr/>
          <a:lstStyle/>
          <a:p>
            <a:r>
              <a:rPr kumimoji="1" lang="en-US" altLang="zh-CN" dirty="0" smtClean="0"/>
              <a:t>CNN</a:t>
            </a:r>
            <a:r>
              <a:rPr kumimoji="1" lang="zh-CN" altLang="en-US" dirty="0" smtClean="0"/>
              <a:t>学到了什么？</a:t>
            </a:r>
            <a:endParaRPr kumimoji="1" lang="zh-CN" altLang="en-US" dirty="0"/>
          </a:p>
        </p:txBody>
      </p:sp>
      <p:pic>
        <p:nvPicPr>
          <p:cNvPr id="3" name="内容占位符 2"/>
          <p:cNvPicPr>
            <a:picLocks noGrp="1" noChangeAspect="1"/>
          </p:cNvPicPr>
          <p:nvPr>
            <p:ph sz="quarter" idx="10"/>
          </p:nvPr>
        </p:nvPicPr>
        <p:blipFill>
          <a:blip r:embed="rId6">
            <a:extLst>
              <a:ext uri="{28A0092B-C50C-407E-A947-70E740481C1C}">
                <a14:useLocalDpi xmlns:a14="http://schemas.microsoft.com/office/drawing/2010/main" val="0"/>
              </a:ext>
            </a:extLst>
          </a:blip>
          <a:stretch>
            <a:fillRect/>
          </a:stretch>
        </p:blipFill>
        <p:spPr>
          <a:xfrm>
            <a:off x="386451" y="2973279"/>
            <a:ext cx="7135897" cy="1744199"/>
          </a:xfrm>
        </p:spPr>
      </p:pic>
    </p:spTree>
    <p:extLst>
      <p:ext uri="{BB962C8B-B14F-4D97-AF65-F5344CB8AC3E}">
        <p14:creationId xmlns:p14="http://schemas.microsoft.com/office/powerpoint/2010/main" val="7502913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5" grpId="0"/>
      <p:bldP spid="3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更多应用：</a:t>
            </a:r>
            <a:r>
              <a:rPr lang="en-US" altLang="zh-TW" dirty="0"/>
              <a:t>Playing Go</a:t>
            </a:r>
            <a:endParaRPr lang="zh-TW" altLang="en-US" dirty="0"/>
          </a:p>
        </p:txBody>
      </p:sp>
      <p:sp>
        <p:nvSpPr>
          <p:cNvPr id="4" name="矩形 3"/>
          <p:cNvSpPr/>
          <p:nvPr/>
        </p:nvSpPr>
        <p:spPr>
          <a:xfrm>
            <a:off x="5681098" y="2834756"/>
            <a:ext cx="1469410" cy="9565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CNN</a:t>
            </a:r>
            <a:endParaRPr lang="zh-TW" altLang="en-US" sz="2800" dirty="0"/>
          </a:p>
        </p:txBody>
      </p:sp>
      <p:pic>
        <p:nvPicPr>
          <p:cNvPr id="6" name="圖片 5"/>
          <p:cNvPicPr>
            <a:picLocks noChangeAspect="1"/>
          </p:cNvPicPr>
          <p:nvPr/>
        </p:nvPicPr>
        <p:blipFill>
          <a:blip r:embed="rId2"/>
          <a:stretch>
            <a:fillRect/>
          </a:stretch>
        </p:blipFill>
        <p:spPr>
          <a:xfrm>
            <a:off x="2258372" y="2358056"/>
            <a:ext cx="2162176" cy="1963531"/>
          </a:xfrm>
          <a:prstGeom prst="rect">
            <a:avLst/>
          </a:prstGeom>
        </p:spPr>
      </p:pic>
      <p:pic>
        <p:nvPicPr>
          <p:cNvPr id="7" name="圖片 6"/>
          <p:cNvPicPr>
            <a:picLocks noChangeAspect="1"/>
          </p:cNvPicPr>
          <p:nvPr/>
        </p:nvPicPr>
        <p:blipFill>
          <a:blip r:embed="rId3"/>
          <a:stretch>
            <a:fillRect/>
          </a:stretch>
        </p:blipFill>
        <p:spPr>
          <a:xfrm>
            <a:off x="2230492" y="4459703"/>
            <a:ext cx="2190056" cy="1907760"/>
          </a:xfrm>
          <a:prstGeom prst="rect">
            <a:avLst/>
          </a:prstGeom>
        </p:spPr>
      </p:pic>
      <p:sp>
        <p:nvSpPr>
          <p:cNvPr id="8" name="矩形 7"/>
          <p:cNvSpPr/>
          <p:nvPr/>
        </p:nvSpPr>
        <p:spPr>
          <a:xfrm>
            <a:off x="5677803" y="4935330"/>
            <a:ext cx="1469410" cy="9565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CNN</a:t>
            </a:r>
            <a:endParaRPr lang="zh-TW" altLang="en-US" sz="2800" dirty="0"/>
          </a:p>
        </p:txBody>
      </p:sp>
      <p:pic>
        <p:nvPicPr>
          <p:cNvPr id="9" name="圖片 8"/>
          <p:cNvPicPr>
            <a:picLocks noChangeAspect="1"/>
          </p:cNvPicPr>
          <p:nvPr/>
        </p:nvPicPr>
        <p:blipFill>
          <a:blip r:embed="rId4"/>
          <a:stretch>
            <a:fillRect/>
          </a:stretch>
        </p:blipFill>
        <p:spPr>
          <a:xfrm>
            <a:off x="7898799" y="2400474"/>
            <a:ext cx="330109" cy="1706604"/>
          </a:xfrm>
          <a:prstGeom prst="rect">
            <a:avLst/>
          </a:prstGeom>
        </p:spPr>
      </p:pic>
      <p:pic>
        <p:nvPicPr>
          <p:cNvPr id="10" name="圖片 9"/>
          <p:cNvPicPr>
            <a:picLocks noChangeAspect="1"/>
          </p:cNvPicPr>
          <p:nvPr/>
        </p:nvPicPr>
        <p:blipFill>
          <a:blip r:embed="rId5"/>
          <a:stretch>
            <a:fillRect/>
          </a:stretch>
        </p:blipFill>
        <p:spPr>
          <a:xfrm>
            <a:off x="4616129" y="2425734"/>
            <a:ext cx="310091" cy="1689680"/>
          </a:xfrm>
          <a:prstGeom prst="rect">
            <a:avLst/>
          </a:prstGeom>
        </p:spPr>
      </p:pic>
      <p:pic>
        <p:nvPicPr>
          <p:cNvPr id="13" name="圖片 12"/>
          <p:cNvPicPr>
            <a:picLocks noChangeAspect="1"/>
          </p:cNvPicPr>
          <p:nvPr/>
        </p:nvPicPr>
        <p:blipFill>
          <a:blip r:embed="rId5"/>
          <a:stretch>
            <a:fillRect/>
          </a:stretch>
        </p:blipFill>
        <p:spPr>
          <a:xfrm>
            <a:off x="4616129" y="4568743"/>
            <a:ext cx="310091" cy="1689680"/>
          </a:xfrm>
          <a:prstGeom prst="rect">
            <a:avLst/>
          </a:prstGeom>
        </p:spPr>
      </p:pic>
      <p:pic>
        <p:nvPicPr>
          <p:cNvPr id="14" name="圖片 13"/>
          <p:cNvPicPr>
            <a:picLocks noChangeAspect="1"/>
          </p:cNvPicPr>
          <p:nvPr/>
        </p:nvPicPr>
        <p:blipFill>
          <a:blip r:embed="rId4"/>
          <a:stretch>
            <a:fillRect/>
          </a:stretch>
        </p:blipFill>
        <p:spPr>
          <a:xfrm>
            <a:off x="7898798" y="4582262"/>
            <a:ext cx="330109" cy="1706604"/>
          </a:xfrm>
          <a:prstGeom prst="rect">
            <a:avLst/>
          </a:prstGeom>
        </p:spPr>
      </p:pic>
      <p:sp>
        <p:nvSpPr>
          <p:cNvPr id="15" name="向右箭號 14"/>
          <p:cNvSpPr/>
          <p:nvPr/>
        </p:nvSpPr>
        <p:spPr>
          <a:xfrm>
            <a:off x="5081199" y="3065359"/>
            <a:ext cx="520700"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向右箭號 15"/>
          <p:cNvSpPr/>
          <p:nvPr/>
        </p:nvSpPr>
        <p:spPr>
          <a:xfrm>
            <a:off x="7273168" y="3065359"/>
            <a:ext cx="520700"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向右箭號 16"/>
          <p:cNvSpPr/>
          <p:nvPr/>
        </p:nvSpPr>
        <p:spPr>
          <a:xfrm>
            <a:off x="5048849" y="5187914"/>
            <a:ext cx="520700"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右箭號 17"/>
          <p:cNvSpPr/>
          <p:nvPr/>
        </p:nvSpPr>
        <p:spPr>
          <a:xfrm>
            <a:off x="7292711" y="5187914"/>
            <a:ext cx="520700"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文字方塊 18"/>
          <p:cNvSpPr txBox="1"/>
          <p:nvPr/>
        </p:nvSpPr>
        <p:spPr>
          <a:xfrm>
            <a:off x="3126004" y="1713355"/>
            <a:ext cx="2479753"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下棋</a:t>
            </a:r>
            <a:r>
              <a:rPr lang="zh-CN" altLang="en-US" sz="2400" smtClean="0">
                <a:latin typeface="Microsoft YaHei" charset="-122"/>
                <a:ea typeface="Microsoft YaHei" charset="-122"/>
                <a:cs typeface="Microsoft YaHei" charset="-122"/>
              </a:rPr>
              <a:t>的历史记录</a:t>
            </a:r>
            <a:endParaRPr lang="zh-TW" altLang="en-US" sz="2400" dirty="0">
              <a:latin typeface="Microsoft YaHei" charset="-122"/>
              <a:ea typeface="Microsoft YaHei" charset="-122"/>
              <a:cs typeface="Microsoft YaHei" charset="-122"/>
            </a:endParaRPr>
          </a:p>
        </p:txBody>
      </p:sp>
      <p:sp>
        <p:nvSpPr>
          <p:cNvPr id="21" name="文字方塊 20"/>
          <p:cNvSpPr txBox="1"/>
          <p:nvPr/>
        </p:nvSpPr>
        <p:spPr>
          <a:xfrm>
            <a:off x="8333838" y="2488836"/>
            <a:ext cx="2060331" cy="1384995"/>
          </a:xfrm>
          <a:prstGeom prst="rect">
            <a:avLst/>
          </a:prstGeom>
          <a:noFill/>
        </p:spPr>
        <p:txBody>
          <a:bodyPr wrap="square" rtlCol="0">
            <a:spAutoFit/>
          </a:bodyPr>
          <a:lstStyle/>
          <a:p>
            <a:r>
              <a:rPr lang="en-US" altLang="zh-TW" sz="2800" dirty="0"/>
              <a:t>Target:</a:t>
            </a:r>
          </a:p>
          <a:p>
            <a:r>
              <a:rPr lang="en-US" altLang="zh-TW" sz="2800" dirty="0"/>
              <a:t>“</a:t>
            </a:r>
            <a:r>
              <a:rPr lang="zh-TW" altLang="en-US" sz="2800" dirty="0"/>
              <a:t>天元</a:t>
            </a:r>
            <a:r>
              <a:rPr lang="en-US" altLang="zh-TW" sz="2800" dirty="0"/>
              <a:t>”</a:t>
            </a:r>
            <a:r>
              <a:rPr lang="zh-TW" altLang="en-US" sz="2800" dirty="0"/>
              <a:t> </a:t>
            </a:r>
            <a:r>
              <a:rPr lang="en-US" altLang="zh-TW" sz="2800" dirty="0"/>
              <a:t>= 1</a:t>
            </a:r>
          </a:p>
          <a:p>
            <a:r>
              <a:rPr lang="en-US" altLang="zh-TW" sz="2800" dirty="0"/>
              <a:t>else = 0</a:t>
            </a:r>
            <a:endParaRPr lang="zh-TW" altLang="en-US" sz="2800" dirty="0"/>
          </a:p>
        </p:txBody>
      </p:sp>
      <p:sp>
        <p:nvSpPr>
          <p:cNvPr id="22" name="文字方塊 21"/>
          <p:cNvSpPr txBox="1"/>
          <p:nvPr/>
        </p:nvSpPr>
        <p:spPr>
          <a:xfrm>
            <a:off x="8333838" y="4743067"/>
            <a:ext cx="2060331" cy="1384995"/>
          </a:xfrm>
          <a:prstGeom prst="rect">
            <a:avLst/>
          </a:prstGeom>
          <a:noFill/>
        </p:spPr>
        <p:txBody>
          <a:bodyPr wrap="square" rtlCol="0">
            <a:spAutoFit/>
          </a:bodyPr>
          <a:lstStyle/>
          <a:p>
            <a:r>
              <a:rPr lang="en-US" altLang="zh-TW" sz="2800" dirty="0"/>
              <a:t>Target:</a:t>
            </a:r>
          </a:p>
          <a:p>
            <a:r>
              <a:rPr lang="en-US" altLang="zh-TW" sz="2800" dirty="0"/>
              <a:t>“</a:t>
            </a:r>
            <a:r>
              <a:rPr lang="zh-TW" altLang="en-US" sz="2800" dirty="0"/>
              <a:t>五之 </a:t>
            </a:r>
            <a:r>
              <a:rPr lang="en-US" altLang="zh-TW" sz="2800" dirty="0"/>
              <a:t>5”</a:t>
            </a:r>
            <a:r>
              <a:rPr lang="zh-TW" altLang="en-US" sz="2800" dirty="0"/>
              <a:t> </a:t>
            </a:r>
            <a:r>
              <a:rPr lang="en-US" altLang="zh-TW" sz="2800" dirty="0"/>
              <a:t>= 1</a:t>
            </a:r>
          </a:p>
          <a:p>
            <a:r>
              <a:rPr lang="en-US" altLang="zh-TW" sz="2800" dirty="0"/>
              <a:t>else = 0</a:t>
            </a:r>
            <a:endParaRPr lang="zh-TW" altLang="en-US" sz="2800" dirty="0"/>
          </a:p>
        </p:txBody>
      </p:sp>
      <p:sp>
        <p:nvSpPr>
          <p:cNvPr id="3" name="文字方塊 2"/>
          <p:cNvSpPr txBox="1"/>
          <p:nvPr/>
        </p:nvSpPr>
        <p:spPr>
          <a:xfrm>
            <a:off x="2102450" y="1678923"/>
            <a:ext cx="1846382" cy="523220"/>
          </a:xfrm>
          <a:prstGeom prst="rect">
            <a:avLst/>
          </a:prstGeom>
          <a:noFill/>
        </p:spPr>
        <p:txBody>
          <a:bodyPr wrap="square" rtlCol="0">
            <a:spAutoFit/>
          </a:bodyPr>
          <a:lstStyle/>
          <a:p>
            <a:r>
              <a:rPr lang="zh-CN" altLang="en-US" sz="2800" smtClean="0">
                <a:latin typeface="Microsoft YaHei" charset="-122"/>
                <a:ea typeface="Microsoft YaHei" charset="-122"/>
                <a:cs typeface="Microsoft YaHei" charset="-122"/>
              </a:rPr>
              <a:t>训练</a:t>
            </a:r>
            <a:r>
              <a:rPr lang="en-US" altLang="zh-TW" sz="2800" dirty="0" smtClean="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grpSp>
        <p:nvGrpSpPr>
          <p:cNvPr id="33" name="群組 32"/>
          <p:cNvGrpSpPr/>
          <p:nvPr/>
        </p:nvGrpSpPr>
        <p:grpSpPr>
          <a:xfrm>
            <a:off x="5716604" y="1698899"/>
            <a:ext cx="4782668" cy="830997"/>
            <a:chOff x="4153803" y="1610963"/>
            <a:chExt cx="4782668" cy="830997"/>
          </a:xfrm>
        </p:grpSpPr>
        <p:grpSp>
          <p:nvGrpSpPr>
            <p:cNvPr id="12" name="群組 11"/>
            <p:cNvGrpSpPr/>
            <p:nvPr/>
          </p:nvGrpSpPr>
          <p:grpSpPr>
            <a:xfrm>
              <a:off x="4153803" y="1610963"/>
              <a:ext cx="4782668" cy="830997"/>
              <a:chOff x="4153803" y="1610963"/>
              <a:chExt cx="4782668" cy="830997"/>
            </a:xfrm>
          </p:grpSpPr>
          <p:sp>
            <p:nvSpPr>
              <p:cNvPr id="24" name="文字方塊 23"/>
              <p:cNvSpPr txBox="1"/>
              <p:nvPr/>
            </p:nvSpPr>
            <p:spPr>
              <a:xfrm>
                <a:off x="4153803" y="1610964"/>
                <a:ext cx="1499230" cy="461665"/>
              </a:xfrm>
              <a:prstGeom prst="rect">
                <a:avLst/>
              </a:prstGeom>
              <a:noFill/>
            </p:spPr>
            <p:txBody>
              <a:bodyPr wrap="square" rtlCol="0">
                <a:spAutoFit/>
              </a:bodyPr>
              <a:lstStyle/>
              <a:p>
                <a:pPr algn="ctr"/>
                <a:r>
                  <a:rPr lang="zh-TW" altLang="en-US" sz="2400" dirty="0">
                    <a:latin typeface="Microsoft YaHei" charset="-122"/>
                    <a:ea typeface="Microsoft YaHei" charset="-122"/>
                    <a:cs typeface="Microsoft YaHei" charset="-122"/>
                  </a:rPr>
                  <a:t>黑</a:t>
                </a:r>
                <a:r>
                  <a:rPr lang="en-US" altLang="zh-TW" sz="2400" dirty="0">
                    <a:latin typeface="Microsoft YaHei" charset="-122"/>
                    <a:ea typeface="Microsoft YaHei" charset="-122"/>
                    <a:cs typeface="Microsoft YaHei" charset="-122"/>
                  </a:rPr>
                  <a:t>:</a:t>
                </a:r>
                <a:r>
                  <a:rPr lang="zh-TW" altLang="en-US" sz="2400" dirty="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5</a:t>
                </a:r>
                <a:r>
                  <a:rPr lang="zh-TW" altLang="en-US" sz="2400" dirty="0">
                    <a:latin typeface="Microsoft YaHei" charset="-122"/>
                    <a:ea typeface="Microsoft YaHei" charset="-122"/>
                    <a:cs typeface="Microsoft YaHei" charset="-122"/>
                  </a:rPr>
                  <a:t>之五</a:t>
                </a:r>
              </a:p>
            </p:txBody>
          </p:sp>
          <p:sp>
            <p:nvSpPr>
              <p:cNvPr id="25" name="文字方塊 24"/>
              <p:cNvSpPr txBox="1"/>
              <p:nvPr/>
            </p:nvSpPr>
            <p:spPr>
              <a:xfrm>
                <a:off x="5647973" y="1610964"/>
                <a:ext cx="1499230" cy="461665"/>
              </a:xfrm>
              <a:prstGeom prst="rect">
                <a:avLst/>
              </a:prstGeom>
              <a:noFill/>
            </p:spPr>
            <p:txBody>
              <a:bodyPr wrap="square" rtlCol="0">
                <a:spAutoFit/>
              </a:bodyPr>
              <a:lstStyle/>
              <a:p>
                <a:pPr algn="ctr"/>
                <a:r>
                  <a:rPr lang="zh-TW" altLang="en-US" sz="2400" dirty="0">
                    <a:latin typeface="Microsoft YaHei" charset="-122"/>
                    <a:ea typeface="Microsoft YaHei" charset="-122"/>
                    <a:cs typeface="Microsoft YaHei" charset="-122"/>
                  </a:rPr>
                  <a:t>白</a:t>
                </a:r>
                <a:r>
                  <a:rPr lang="en-US" altLang="zh-TW" sz="2400" dirty="0">
                    <a:latin typeface="Microsoft YaHei" charset="-122"/>
                    <a:ea typeface="Microsoft YaHei" charset="-122"/>
                    <a:cs typeface="Microsoft YaHei" charset="-122"/>
                  </a:rPr>
                  <a:t>:</a:t>
                </a:r>
                <a:r>
                  <a:rPr lang="zh-TW" altLang="en-US" sz="2400" dirty="0">
                    <a:latin typeface="Microsoft YaHei" charset="-122"/>
                    <a:ea typeface="Microsoft YaHei" charset="-122"/>
                    <a:cs typeface="Microsoft YaHei" charset="-122"/>
                  </a:rPr>
                  <a:t> 天元</a:t>
                </a:r>
              </a:p>
            </p:txBody>
          </p:sp>
          <p:sp>
            <p:nvSpPr>
              <p:cNvPr id="26" name="文字方塊 25"/>
              <p:cNvSpPr txBox="1"/>
              <p:nvPr/>
            </p:nvSpPr>
            <p:spPr>
              <a:xfrm>
                <a:off x="7202773" y="1610963"/>
                <a:ext cx="1733698" cy="830997"/>
              </a:xfrm>
              <a:prstGeom prst="rect">
                <a:avLst/>
              </a:prstGeom>
              <a:noFill/>
            </p:spPr>
            <p:txBody>
              <a:bodyPr wrap="square" rtlCol="0">
                <a:spAutoFit/>
              </a:bodyPr>
              <a:lstStyle/>
              <a:p>
                <a:pPr algn="ctr"/>
                <a:r>
                  <a:rPr lang="zh-TW" altLang="en-US" sz="2400" dirty="0">
                    <a:latin typeface="Microsoft YaHei" charset="-122"/>
                    <a:ea typeface="Microsoft YaHei" charset="-122"/>
                    <a:cs typeface="Microsoft YaHei" charset="-122"/>
                  </a:rPr>
                  <a:t>黑</a:t>
                </a:r>
                <a:r>
                  <a:rPr lang="en-US" altLang="zh-TW" sz="2400" dirty="0">
                    <a:latin typeface="Microsoft YaHei" charset="-122"/>
                    <a:ea typeface="Microsoft YaHei" charset="-122"/>
                    <a:cs typeface="Microsoft YaHei" charset="-122"/>
                  </a:rPr>
                  <a:t>:</a:t>
                </a:r>
                <a:r>
                  <a:rPr lang="zh-TW" altLang="en-US" sz="2400" dirty="0">
                    <a:latin typeface="Microsoft YaHei" charset="-122"/>
                    <a:ea typeface="Microsoft YaHei" charset="-122"/>
                    <a:cs typeface="Microsoft YaHei" charset="-122"/>
                  </a:rPr>
                  <a:t> 五之</a:t>
                </a:r>
                <a:r>
                  <a:rPr lang="en-US" altLang="zh-TW" sz="2400" dirty="0">
                    <a:latin typeface="Microsoft YaHei" charset="-122"/>
                    <a:ea typeface="Microsoft YaHei" charset="-122"/>
                    <a:cs typeface="Microsoft YaHei" charset="-122"/>
                  </a:rPr>
                  <a:t>5 …</a:t>
                </a:r>
                <a:endParaRPr lang="zh-TW" altLang="en-US" sz="2400" dirty="0">
                  <a:latin typeface="Microsoft YaHei" charset="-122"/>
                  <a:ea typeface="Microsoft YaHei" charset="-122"/>
                  <a:cs typeface="Microsoft YaHei" charset="-122"/>
                </a:endParaRPr>
              </a:p>
            </p:txBody>
          </p:sp>
          <p:cxnSp>
            <p:nvCxnSpPr>
              <p:cNvPr id="27" name="直線單箭頭接點 26"/>
              <p:cNvCxnSpPr/>
              <p:nvPr/>
            </p:nvCxnSpPr>
            <p:spPr>
              <a:xfrm>
                <a:off x="5554582" y="1868789"/>
                <a:ext cx="28491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直線單箭頭接點 31"/>
            <p:cNvCxnSpPr/>
            <p:nvPr/>
          </p:nvCxnSpPr>
          <p:spPr>
            <a:xfrm>
              <a:off x="7004745" y="1854611"/>
              <a:ext cx="28491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09432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5" grpId="0" animBg="1"/>
      <p:bldP spid="16" grpId="0" animBg="1"/>
      <p:bldP spid="17" grpId="0" animBg="1"/>
      <p:bldP spid="18" grpId="0" animBg="1"/>
      <p:bldP spid="19" grpId="0"/>
      <p:bldP spid="21" grpId="0"/>
      <p:bldP spid="2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Fully Connected Feedforward network</a:t>
              </a:r>
              <a:endParaRPr lang="zh-TW" altLang="en-US" sz="20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48968" y="3573463"/>
            <a:ext cx="3073287" cy="461665"/>
          </a:xfrm>
          <a:prstGeom prst="rect">
            <a:avLst/>
          </a:prstGeom>
          <a:noFill/>
        </p:spPr>
        <p:txBody>
          <a:bodyPr wrap="square" rtlCol="0">
            <a:spAutoFit/>
          </a:bodyPr>
          <a:lstStyle>
            <a:defPPr>
              <a:defRPr lang="zh-CN"/>
            </a:defPPr>
            <a:lvl1pPr>
              <a:defRPr sz="2800">
                <a:solidFill>
                  <a:srgbClr val="09405E"/>
                </a:solidFill>
                <a:latin typeface="Microsoft YaHei" charset="-122"/>
                <a:ea typeface="Microsoft YaHei" charset="-122"/>
                <a:cs typeface="Microsoft YaHei" charset="-122"/>
              </a:defRPr>
            </a:lvl1pPr>
          </a:lstStyle>
          <a:p>
            <a:r>
              <a:rPr lang="zh-CN" altLang="en-US" sz="2400" dirty="0"/>
              <a:t>可重复多次：深度</a:t>
            </a:r>
            <a:endParaRPr lang="zh-TW" altLang="en-US" sz="2400" dirty="0"/>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9204411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P spid="14" grpId="0" animBg="1"/>
      <p:bldP spid="15" grpId="0" animBg="1"/>
      <p:bldP spid="16" grpId="0" animBg="1"/>
      <p:bldP spid="12" grpId="0" animBg="1"/>
      <p:bldP spid="18" grpId="0" animBg="1"/>
      <p:bldP spid="19" grpId="0" animBg="1"/>
      <p:bldP spid="20" grpId="0" animBg="1"/>
      <p:bldP spid="17" grpId="0" animBg="1"/>
      <p:bldP spid="22" grpId="0" animBg="1"/>
      <p:bldP spid="21" grpId="0"/>
      <p:bldP spid="23" grpId="0" animBg="1"/>
    </p:bld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ex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21039</TotalTime>
  <Pages>0</Pages>
  <Words>4157</Words>
  <Characters>0</Characters>
  <Application>Microsoft Macintosh PowerPoint</Application>
  <DocSecurity>0</DocSecurity>
  <PresentationFormat>宽屏</PresentationFormat>
  <Lines>0</Lines>
  <Paragraphs>1529</Paragraphs>
  <Slides>84</Slides>
  <Notes>15</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vt:i4>
      </vt:variant>
      <vt:variant>
        <vt:lpstr>幻灯片标题</vt:lpstr>
      </vt:variant>
      <vt:variant>
        <vt:i4>84</vt:i4>
      </vt:variant>
    </vt:vector>
  </HeadingPairs>
  <TitlesOfParts>
    <vt:vector size="102" baseType="lpstr">
      <vt:lpstr>Calibri</vt:lpstr>
      <vt:lpstr>Calibri Light</vt:lpstr>
      <vt:lpstr>Cambria Math</vt:lpstr>
      <vt:lpstr>Microsoft YaHei</vt:lpstr>
      <vt:lpstr>Roboto</vt:lpstr>
      <vt:lpstr>SimHei</vt:lpstr>
      <vt:lpstr>Times New Roman</vt:lpstr>
      <vt:lpstr>Wingdings</vt:lpstr>
      <vt:lpstr>等线</vt:lpstr>
      <vt:lpstr>宋体</vt:lpstr>
      <vt:lpstr>微软雅黑</vt:lpstr>
      <vt:lpstr>新細明體</vt:lpstr>
      <vt:lpstr>游ゴシック</vt:lpstr>
      <vt:lpstr>Arial</vt:lpstr>
      <vt:lpstr>3_Office 主题</vt:lpstr>
      <vt:lpstr>1_Office 主题</vt:lpstr>
      <vt:lpstr>Office 主题</vt:lpstr>
      <vt:lpstr>Equation</vt:lpstr>
      <vt:lpstr>PowerPoint 演示文稿</vt:lpstr>
      <vt:lpstr>PowerPoint 演示文稿</vt:lpstr>
      <vt:lpstr>分类图像中的狗和猫</vt:lpstr>
      <vt:lpstr>单隐含层网络</vt:lpstr>
      <vt:lpstr>基本结构： 卷积层（ Convolutional Layer） 激活层 池化层（ Pooling Layer ）</vt:lpstr>
      <vt:lpstr>对图像，为什么要用CNN？</vt:lpstr>
      <vt:lpstr>对图像，为什么要用CNN？</vt:lpstr>
      <vt:lpstr>对图像，为什么要用CNN？</vt:lpstr>
      <vt:lpstr>整个CNN</vt:lpstr>
      <vt:lpstr>整个CNN</vt:lpstr>
      <vt:lpstr>整个CNN</vt:lpstr>
      <vt:lpstr>CNN – Convolution</vt:lpstr>
      <vt:lpstr>CNN – Convolution</vt:lpstr>
      <vt:lpstr>滤波器1</vt:lpstr>
      <vt:lpstr>滤波器1</vt:lpstr>
      <vt:lpstr>CNN – Convolution</vt:lpstr>
      <vt:lpstr>CNN – Convolution</vt:lpstr>
      <vt:lpstr>CNN – Convolution</vt:lpstr>
      <vt:lpstr>填充（Padding）</vt:lpstr>
      <vt:lpstr>填充（Padding）</vt:lpstr>
      <vt:lpstr>CNN – 彩色图像</vt:lpstr>
      <vt:lpstr>多个输入通道</vt:lpstr>
      <vt:lpstr>多个输入通道 &amp; 多个输出通道</vt:lpstr>
      <vt:lpstr>1x1 卷积层</vt:lpstr>
      <vt:lpstr>1-D 和 3-D 卷积</vt:lpstr>
      <vt:lpstr>整个CNN</vt:lpstr>
      <vt:lpstr>CNN – Max Pooling</vt:lpstr>
      <vt:lpstr>CNN – Max Pooling</vt:lpstr>
      <vt:lpstr>整个CNN</vt:lpstr>
      <vt:lpstr>整个CNN</vt:lpstr>
      <vt:lpstr>总结</vt:lpstr>
      <vt:lpstr>拉平（Flatten）</vt:lpstr>
      <vt:lpstr>CNN in PyTorch</vt:lpstr>
      <vt:lpstr>CNN in PyTorch</vt:lpstr>
      <vt:lpstr>CNN in PyTorch</vt:lpstr>
      <vt:lpstr>滤波器</vt:lpstr>
      <vt:lpstr>滤波器</vt:lpstr>
      <vt:lpstr>更多应用：Playing Go</vt:lpstr>
      <vt:lpstr>Playing Go为什么要用CNN?</vt:lpstr>
      <vt:lpstr>Playing Go为什么要用CNN?</vt:lpstr>
      <vt:lpstr>更多应用: 语音</vt:lpstr>
      <vt:lpstr>更多应用: 语音: 文本</vt:lpstr>
      <vt:lpstr>PowerPoint 演示文稿</vt:lpstr>
      <vt:lpstr>卷积层的反向传播</vt:lpstr>
      <vt:lpstr>Pooling操作的反向梯度传播</vt:lpstr>
      <vt:lpstr>Pooling操作的反向梯度传播</vt:lpstr>
      <vt:lpstr>深度学习下的计算机视觉</vt:lpstr>
      <vt:lpstr>PowerPoint 演示文稿</vt:lpstr>
      <vt:lpstr>计算机视觉中常用的卷积网络</vt:lpstr>
      <vt:lpstr>LeNet</vt:lpstr>
      <vt:lpstr>AlexNet 架构 </vt:lpstr>
      <vt:lpstr>AlexNet 架构</vt:lpstr>
      <vt:lpstr>AlexNet 架构</vt:lpstr>
      <vt:lpstr>复杂度</vt:lpstr>
      <vt:lpstr>VGG</vt:lpstr>
      <vt:lpstr>VGG</vt:lpstr>
      <vt:lpstr>VGG 块 </vt:lpstr>
      <vt:lpstr>NiN（Network in Network）</vt:lpstr>
      <vt:lpstr>最后一层的诅咒</vt:lpstr>
      <vt:lpstr>NiN 块</vt:lpstr>
      <vt:lpstr>NiN 网络</vt:lpstr>
      <vt:lpstr>NiN 最后一层</vt:lpstr>
      <vt:lpstr>选最合适的卷积 …</vt:lpstr>
      <vt:lpstr>Inception 块</vt:lpstr>
      <vt:lpstr>Inception 块</vt:lpstr>
      <vt:lpstr>GoogLeNet</vt:lpstr>
      <vt:lpstr>Inception V3 块 - 阶段 3</vt:lpstr>
      <vt:lpstr>Inception V3 块 - 阶段 4</vt:lpstr>
      <vt:lpstr>计算机视觉中常用的卷积网络小结</vt:lpstr>
      <vt:lpstr>PowerPoint 演示文稿</vt:lpstr>
      <vt:lpstr>模型的深度</vt:lpstr>
      <vt:lpstr>模型的深度</vt:lpstr>
      <vt:lpstr>残差块</vt:lpstr>
      <vt:lpstr>不同的残差块</vt:lpstr>
      <vt:lpstr>残差网络（ResNet）</vt:lpstr>
      <vt:lpstr>稠密连接网络（DenseNet）</vt:lpstr>
      <vt:lpstr>PowerPoint 演示文稿</vt:lpstr>
      <vt:lpstr>PowerPoint 演示文稿</vt:lpstr>
      <vt:lpstr>第一层卷积</vt:lpstr>
      <vt:lpstr>高层呢？</vt:lpstr>
      <vt:lpstr>CNN学到了什么？</vt:lpstr>
      <vt:lpstr>CNN学到了什么？</vt:lpstr>
      <vt:lpstr>CNN学到了什么？</vt:lpstr>
      <vt:lpstr>更多应用：Playing Go</vt:lpstr>
    </vt:vector>
  </TitlesOfParts>
  <Manager/>
  <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Microsoft Office 用户</cp:lastModifiedBy>
  <cp:revision>779</cp:revision>
  <dcterms:created xsi:type="dcterms:W3CDTF">2014-06-29T11:45:14Z</dcterms:created>
  <dcterms:modified xsi:type="dcterms:W3CDTF">2020-12-14T15:31:57Z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